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2" r:id="rId4"/>
    <p:sldId id="258" r:id="rId5"/>
    <p:sldId id="260" r:id="rId6"/>
    <p:sldId id="261" r:id="rId7"/>
    <p:sldId id="274" r:id="rId8"/>
    <p:sldId id="264" r:id="rId9"/>
    <p:sldId id="265" r:id="rId10"/>
    <p:sldId id="267" r:id="rId11"/>
    <p:sldId id="268" r:id="rId12"/>
    <p:sldId id="269" r:id="rId13"/>
    <p:sldId id="270" r:id="rId14"/>
    <p:sldId id="272" r:id="rId15"/>
    <p:sldId id="273" r:id="rId16"/>
    <p:sldId id="282" r:id="rId17"/>
    <p:sldId id="278" r:id="rId18"/>
    <p:sldId id="279" r:id="rId19"/>
    <p:sldId id="276" r:id="rId20"/>
    <p:sldId id="277" r:id="rId21"/>
    <p:sldId id="266" r:id="rId22"/>
    <p:sldId id="280" r:id="rId23"/>
    <p:sldId id="281" r:id="rId24"/>
  </p:sldIdLst>
  <p:sldSz cx="12192000" cy="6858000"/>
  <p:notesSz cx="6858000" cy="9144000"/>
  <p:defaultText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38866" autoAdjust="0"/>
  </p:normalViewPr>
  <p:slideViewPr>
    <p:cSldViewPr snapToGrid="0">
      <p:cViewPr varScale="1">
        <p:scale>
          <a:sx n="26" d="100"/>
          <a:sy n="26" d="100"/>
        </p:scale>
        <p:origin x="2064" y="2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oleObject" Target="file:///\\chiffrement.deal-guadeloupe.i2\dossiers\SERVICES\OH\CARSPAW\1.1%20UNEP-gouvernance\4%20-%20Working_groups\Working%20Groups%202022\Questionnaire%20de%20satisfaction\graphiques%20questionnaire%20satisfa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Feuil1!$B$1</c:f>
              <c:strCache>
                <c:ptCount val="1"/>
                <c:pt idx="0">
                  <c:v>OK</c:v>
                </c:pt>
              </c:strCache>
            </c:strRef>
          </c:tx>
          <c:spPr>
            <a:solidFill>
              <a:srgbClr val="00B05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Feuil1!$B$2:$B$10</c:f>
              <c:numCache>
                <c:formatCode>General</c:formatCode>
                <c:ptCount val="9"/>
                <c:pt idx="0">
                  <c:v>9</c:v>
                </c:pt>
                <c:pt idx="1">
                  <c:v>9</c:v>
                </c:pt>
                <c:pt idx="2">
                  <c:v>7</c:v>
                </c:pt>
                <c:pt idx="3">
                  <c:v>7</c:v>
                </c:pt>
                <c:pt idx="4">
                  <c:v>8</c:v>
                </c:pt>
                <c:pt idx="5">
                  <c:v>11</c:v>
                </c:pt>
                <c:pt idx="6">
                  <c:v>10</c:v>
                </c:pt>
                <c:pt idx="7">
                  <c:v>9</c:v>
                </c:pt>
                <c:pt idx="8">
                  <c:v>10</c:v>
                </c:pt>
              </c:numCache>
            </c:numRef>
          </c:val>
          <c:extLst>
            <c:ext xmlns:c16="http://schemas.microsoft.com/office/drawing/2014/chart" uri="{C3380CC4-5D6E-409C-BE32-E72D297353CC}">
              <c16:uniqueId val="{00000000-F1CC-4676-825B-CDCCF72B9C21}"/>
            </c:ext>
          </c:extLst>
        </c:ser>
        <c:ser>
          <c:idx val="1"/>
          <c:order val="1"/>
          <c:tx>
            <c:strRef>
              <c:f>Feuil1!$C$1</c:f>
              <c:strCache>
                <c:ptCount val="1"/>
                <c:pt idx="0">
                  <c:v>pas OK</c:v>
                </c:pt>
              </c:strCache>
            </c:strRef>
          </c:tx>
          <c:spPr>
            <a:solidFill>
              <a:srgbClr val="FF0000"/>
            </a:solidFill>
            <a:ln>
              <a:noFill/>
            </a:ln>
            <a:effectLst/>
          </c:spPr>
          <c:invertIfNegative val="0"/>
          <c:cat>
            <c:strRef>
              <c:f>Feuil1!$A$2:$A$10</c:f>
              <c:strCache>
                <c:ptCount val="9"/>
                <c:pt idx="0">
                  <c:v>Clarity of missions</c:v>
                </c:pt>
                <c:pt idx="1">
                  <c:v>Clear instructions given</c:v>
                </c:pt>
                <c:pt idx="2">
                  <c:v>Organizational Effectiveness</c:v>
                </c:pt>
                <c:pt idx="3">
                  <c:v>Clarity of evaluation grids</c:v>
                </c:pt>
                <c:pt idx="4">
                  <c:v>Clarity of meetings reports</c:v>
                </c:pt>
                <c:pt idx="5">
                  <c:v>Consideration of comments</c:v>
                </c:pt>
                <c:pt idx="6">
                  <c:v>Time required to evaluate</c:v>
                </c:pt>
                <c:pt idx="7">
                  <c:v>Clarity of the role of the SPAW-RAC</c:v>
                </c:pt>
                <c:pt idx="8">
                  <c:v>Satisfaction</c:v>
                </c:pt>
              </c:strCache>
            </c:strRef>
          </c:cat>
          <c:val>
            <c:numRef>
              <c:f>Feuil1!$C$2:$C$10</c:f>
              <c:numCache>
                <c:formatCode>General</c:formatCode>
                <c:ptCount val="9"/>
                <c:pt idx="0">
                  <c:v>3</c:v>
                </c:pt>
                <c:pt idx="1">
                  <c:v>3</c:v>
                </c:pt>
                <c:pt idx="2">
                  <c:v>5</c:v>
                </c:pt>
                <c:pt idx="3">
                  <c:v>5</c:v>
                </c:pt>
                <c:pt idx="4">
                  <c:v>4</c:v>
                </c:pt>
                <c:pt idx="5">
                  <c:v>1</c:v>
                </c:pt>
                <c:pt idx="6">
                  <c:v>2</c:v>
                </c:pt>
                <c:pt idx="7">
                  <c:v>3</c:v>
                </c:pt>
                <c:pt idx="8">
                  <c:v>2</c:v>
                </c:pt>
              </c:numCache>
            </c:numRef>
          </c:val>
          <c:extLst>
            <c:ext xmlns:c16="http://schemas.microsoft.com/office/drawing/2014/chart" uri="{C3380CC4-5D6E-409C-BE32-E72D297353CC}">
              <c16:uniqueId val="{00000001-F1CC-4676-825B-CDCCF72B9C21}"/>
            </c:ext>
          </c:extLst>
        </c:ser>
        <c:dLbls>
          <c:showLegendKey val="0"/>
          <c:showVal val="0"/>
          <c:showCatName val="0"/>
          <c:showSerName val="0"/>
          <c:showPercent val="0"/>
          <c:showBubbleSize val="0"/>
        </c:dLbls>
        <c:gapWidth val="150"/>
        <c:overlap val="100"/>
        <c:axId val="444556352"/>
        <c:axId val="444556768"/>
      </c:barChart>
      <c:catAx>
        <c:axId val="444556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768"/>
        <c:crosses val="autoZero"/>
        <c:auto val="1"/>
        <c:lblAlgn val="ctr"/>
        <c:lblOffset val="100"/>
        <c:noMultiLvlLbl val="0"/>
      </c:catAx>
      <c:valAx>
        <c:axId val="44455676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4556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3F44-3DD7-42C3-B137-7670C18EF9FC}" type="datetimeFigureOut">
              <a:rPr lang="fr-FR" smtClean="0"/>
              <a:t>29/01/2023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30181-BF30-4385-A946-2F35D54B799A}" type="slidenum">
              <a:rPr lang="fr-FR" smtClean="0"/>
              <a:t>‹N°›</a:t>
            </a:fld>
            <a:endParaRPr lang="fr-FR"/>
          </a:p>
        </p:txBody>
      </p:sp>
    </p:spTree>
    <p:extLst>
      <p:ext uri="{BB962C8B-B14F-4D97-AF65-F5344CB8AC3E}">
        <p14:creationId xmlns:p14="http://schemas.microsoft.com/office/powerpoint/2010/main" val="159966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Bonjour à tous, merci monsieur le président de me donner la parole et a nos </a:t>
            </a:r>
            <a:r>
              <a:rPr lang="fr-FR" dirty="0" err="1"/>
              <a:t>collégues</a:t>
            </a:r>
            <a:r>
              <a:rPr lang="fr-FR" dirty="0"/>
              <a:t> du secrétariat SPAW de me permettre de prendre la parole afin de rendre compte du groupe de travail espèces sur les travaux fait et les avis rendus durant cette biennale 2021-2022.</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a:t>
            </a:fld>
            <a:endParaRPr lang="fr-FR"/>
          </a:p>
        </p:txBody>
      </p:sp>
    </p:spTree>
    <p:extLst>
      <p:ext uri="{BB962C8B-B14F-4D97-AF65-F5344CB8AC3E}">
        <p14:creationId xmlns:p14="http://schemas.microsoft.com/office/powerpoint/2010/main" val="1531233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mj-lt"/>
              <a:buNone/>
              <a:tabLst>
                <a:tab pos="457200" algn="l"/>
              </a:tabLst>
            </a:pPr>
            <a:r>
              <a:rPr lang="fr-FR" sz="1800" dirty="0"/>
              <a:t>La proposition de changement d’annexe du requin à pointe blanche océanique de l’annexe 3 a l’annexe 2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a été soumise au CAR SPAW le 31 juillet 2022 par la France et le Royaume des Pays Bas et au groupe de travail le 1er août 2022. Les experts ont été invités à étudier la proposition et à remplir le tableau d'évaluation</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26 août, les experts du groupe de travail sur les espèces ont été invités à une réunion  afin de discuter de la proposition d'inscription</a:t>
            </a: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estiment que la proposition respecte les exigences des lignes directrices.</a:t>
            </a:r>
          </a:p>
          <a:p>
            <a:pPr marL="342900" lvl="0" indent="-342900" algn="just">
              <a:lnSpc>
                <a:spcPct val="115000"/>
              </a:lnSpc>
              <a:spcAft>
                <a:spcPts val="600"/>
              </a:spcAft>
              <a:buFont typeface="+mj-lt"/>
              <a:buAutoNum type="arabicPeriod"/>
              <a:tabLst>
                <a:tab pos="457200" algn="l"/>
              </a:tabLs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Et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que les informations présentées dans la proposition soutiennent la demande de changement de liste du Requin océanique à pointe blanche </a:t>
            </a:r>
            <a:r>
              <a:rPr lang="fr-FR" sz="1200" i="1" dirty="0" err="1">
                <a:effectLst/>
                <a:latin typeface="Liberation Serif" panose="02020603050405020304" pitchFamily="18" charset="0"/>
                <a:ea typeface="Liberation Serif" panose="02020603050405020304" pitchFamily="18" charset="0"/>
                <a:cs typeface="Mangal" panose="02040503050203030202" pitchFamily="18" charset="0"/>
              </a:rPr>
              <a:t>Carcharhinus</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i="1" dirty="0" err="1">
                <a:effectLst/>
                <a:latin typeface="Liberation Serif" panose="02020603050405020304" pitchFamily="18" charset="0"/>
                <a:ea typeface="Liberation Serif" panose="02020603050405020304" pitchFamily="18" charset="0"/>
                <a:cs typeface="Mangal" panose="02040503050203030202" pitchFamily="18" charset="0"/>
              </a:rPr>
              <a:t>longimanus</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de l'annexe III à l'annexe II du protocole SPAW, sur la base des éléments suivants : </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le site niveau de déclin de l'espèce (critère n° 1) ;</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la nécessité de renforcer les mesures de gestion et de protection prises par plusieurs parties  SPAW (critère n°6).</a:t>
            </a:r>
          </a:p>
          <a:p>
            <a:pPr marL="342900" lvl="0" indent="-342900" algn="just">
              <a:lnSpc>
                <a:spcPct val="115000"/>
              </a:lnSpc>
              <a:spcAft>
                <a:spcPts val="600"/>
              </a:spcAft>
              <a:buFont typeface="Arial" panose="020B0604020202020204" pitchFamily="34" charset="0"/>
              <a:buChar char="•"/>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Certains experts notent que la reconnaissance de l'espèce comme " en danger critique d'extinction " par l'UICN (critère #4), soutient également l'inscription de l'espèce sur la liste supérieure.</a:t>
            </a:r>
          </a:p>
          <a:p>
            <a:pPr algn="just">
              <a:lnSpc>
                <a:spcPct val="115000"/>
              </a:lnSpc>
              <a:spcAft>
                <a:spcPts val="600"/>
              </a:spcAf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Conclusion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le groupe est unanime conclut</a:t>
            </a:r>
            <a:r>
              <a:rPr lang="en-GB" sz="1200"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que le Requin océanique à pointe blanche </a:t>
            </a:r>
            <a:r>
              <a:rPr lang="fr-FR" sz="1200" i="1" dirty="0" err="1">
                <a:effectLst/>
                <a:latin typeface="Liberation Serif" panose="02020603050405020304" pitchFamily="18" charset="0"/>
                <a:ea typeface="Liberation Serif" panose="02020603050405020304" pitchFamily="18" charset="0"/>
                <a:cs typeface="Mangal" panose="02040503050203030202" pitchFamily="18" charset="0"/>
              </a:rPr>
              <a:t>Carcharhinus</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i="1" dirty="0" err="1">
                <a:effectLst/>
                <a:latin typeface="Liberation Serif" panose="02020603050405020304" pitchFamily="18" charset="0"/>
                <a:ea typeface="Liberation Serif" panose="02020603050405020304" pitchFamily="18" charset="0"/>
                <a:cs typeface="Mangal" panose="02040503050203030202" pitchFamily="18" charset="0"/>
              </a:rPr>
              <a:t>longimanus</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répond aux critères de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chengement</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d’annexe et a l'inscription sur la liste supérieure de l'annexe III à l'annexe II du protocole SPAW, notamment sur la base du déclin de la population, de la reconnaissance du statut d'espèce menacée et en danger, et de l'importance des efforts régionaux et de coopération pour la protection et le rétablissement de l'espèce.</a:t>
            </a:r>
            <a:br>
              <a:rPr lang="en-GB" sz="1200" dirty="0">
                <a:effectLst/>
                <a:latin typeface="Liberation Serif" panose="02020603050405020304" pitchFamily="18" charset="0"/>
                <a:ea typeface="Liberation Serif" panose="02020603050405020304" pitchFamily="18" charset="0"/>
                <a:cs typeface="Mangal" panose="02040503050203030202" pitchFamily="18" charset="0"/>
              </a:rPr>
            </a:b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lvl="0" indent="0" algn="just">
              <a:lnSpc>
                <a:spcPct val="115000"/>
              </a:lnSpc>
              <a:spcAft>
                <a:spcPts val="600"/>
              </a:spcAft>
              <a:buFont typeface="+mj-lt"/>
              <a:buNone/>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i="1" dirty="0" err="1">
                <a:effectLst/>
                <a:latin typeface="Times New Roman" panose="02020603050405020304" pitchFamily="18" charset="0"/>
                <a:ea typeface="Liberation Serif" panose="02020603050405020304" pitchFamily="18" charset="0"/>
              </a:rPr>
              <a:t>Carcharhinus</a:t>
            </a:r>
            <a:r>
              <a:rPr lang="fr-FR" sz="1200" i="1" dirty="0">
                <a:effectLst/>
                <a:latin typeface="Times New Roman" panose="02020603050405020304" pitchFamily="18" charset="0"/>
                <a:ea typeface="Liberation Serif" panose="02020603050405020304" pitchFamily="18" charset="0"/>
              </a:rPr>
              <a:t> </a:t>
            </a:r>
            <a:r>
              <a:rPr lang="fr-FR" sz="1200" i="1" dirty="0" err="1">
                <a:effectLst/>
                <a:latin typeface="Times New Roman" panose="02020603050405020304" pitchFamily="18" charset="0"/>
                <a:ea typeface="Liberation Serif" panose="02020603050405020304" pitchFamily="18" charset="0"/>
              </a:rPr>
              <a:t>longimanus</a:t>
            </a:r>
            <a:r>
              <a:rPr lang="fr-FR" sz="1200" i="1" dirty="0">
                <a:effectLst/>
                <a:latin typeface="Times New Roman" panose="02020603050405020304" pitchFamily="18" charset="0"/>
                <a:ea typeface="Liberation Serif" panose="02020603050405020304" pitchFamily="18" charset="0"/>
              </a:rPr>
              <a:t> </a:t>
            </a:r>
            <a:r>
              <a:rPr lang="fr-FR" sz="1200" dirty="0">
                <a:effectLst/>
                <a:latin typeface="Times New Roman" panose="02020603050405020304" pitchFamily="18" charset="0"/>
                <a:ea typeface="Liberation Serif" panose="02020603050405020304" pitchFamily="18" charset="0"/>
              </a:rPr>
              <a:t>est une espèce </a:t>
            </a:r>
            <a:r>
              <a:rPr lang="fr-FR" sz="1200" dirty="0" err="1">
                <a:effectLst/>
                <a:latin typeface="Times New Roman" panose="02020603050405020304" pitchFamily="18" charset="0"/>
                <a:ea typeface="Liberation Serif" panose="02020603050405020304" pitchFamily="18" charset="0"/>
              </a:rPr>
              <a:t>circumtropicale</a:t>
            </a:r>
            <a:r>
              <a:rPr lang="fr-FR" sz="1200" dirty="0">
                <a:effectLst/>
                <a:latin typeface="Times New Roman" panose="02020603050405020304" pitchFamily="18" charset="0"/>
                <a:ea typeface="Liberation Serif" panose="02020603050405020304" pitchFamily="18" charset="0"/>
              </a:rPr>
              <a:t> qui se rencontre principalement dans les zones pélagiques, dans des habitats peu profonds allant des eaux de surface à une profondeur de 20 mètres. Il a été caractérisé historiquement comme l'un des requins océaniques les plus abondants dans les mers tropicales du monde entier. Le Requin océanique à pointe blanche a connu un </a:t>
            </a:r>
            <a:r>
              <a:rPr lang="fr-FR" sz="1200" dirty="0">
                <a:effectLst/>
                <a:latin typeface="Times New Roman" panose="02020603050405020304" pitchFamily="18" charset="0"/>
                <a:ea typeface="Liberation Serif" panose="02020603050405020304" pitchFamily="18" charset="0"/>
                <a:cs typeface="Mangal" panose="02040503050203030202" pitchFamily="18" charset="0"/>
              </a:rPr>
              <a:t>signifiant</a:t>
            </a:r>
            <a:r>
              <a:rPr lang="fr-FR" sz="1200" dirty="0">
                <a:effectLst/>
                <a:latin typeface="Times New Roman" panose="02020603050405020304" pitchFamily="18" charset="0"/>
                <a:ea typeface="Liberation Serif" panose="02020603050405020304" pitchFamily="18" charset="0"/>
              </a:rPr>
              <a:t> déclin de sa population</a:t>
            </a:r>
            <a:r>
              <a:rPr lang="en-GB" sz="1200" dirty="0">
                <a:effectLst/>
                <a:latin typeface="Times New Roman" panose="02020603050405020304" pitchFamily="18" charset="0"/>
                <a:ea typeface="Liberation Serif" panose="02020603050405020304" pitchFamily="18" charset="0"/>
                <a:cs typeface="Mangal" panose="02040503050203030202" pitchFamily="18" charset="0"/>
              </a:rPr>
              <a:t> </a:t>
            </a:r>
            <a:r>
              <a:rPr lang="fr-FR" sz="1200" dirty="0">
                <a:effectLst/>
                <a:latin typeface="Times New Roman" panose="02020603050405020304" pitchFamily="18" charset="0"/>
                <a:ea typeface="Liberation Serif" panose="02020603050405020304" pitchFamily="18" charset="0"/>
              </a:rPr>
              <a:t>entre 57% et 88%, dans l'Atlantique et le Golfe du Mexique. Cette espèce est considérée </a:t>
            </a:r>
            <a:r>
              <a:rPr lang="fr-FR" sz="1200" dirty="0">
                <a:effectLst/>
                <a:latin typeface="Times New Roman" panose="02020603050405020304" pitchFamily="18" charset="0"/>
                <a:ea typeface="Liberation Serif" panose="02020603050405020304" pitchFamily="18" charset="0"/>
                <a:cs typeface="Mangal" panose="02040503050203030202" pitchFamily="18" charset="0"/>
              </a:rPr>
              <a:t>par l'UICN </a:t>
            </a:r>
            <a:r>
              <a:rPr lang="fr-FR" sz="1200" dirty="0">
                <a:effectLst/>
                <a:latin typeface="Times New Roman" panose="02020603050405020304" pitchFamily="18" charset="0"/>
                <a:ea typeface="Liberation Serif" panose="02020603050405020304" pitchFamily="18" charset="0"/>
              </a:rPr>
              <a:t>en danger critique d'extinction dans l'Atlantique Nord-Ouest et l'Atlantique Centre-Ouest. Le déclin du Requin océanique a été bien étudié, et l'évaluation la plus récente de l'UICN pour la population mondiale estime un déclin de la population de plus de 98%.</a:t>
            </a: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10</a:t>
            </a:fld>
            <a:endParaRPr lang="fr-FR"/>
          </a:p>
        </p:txBody>
      </p:sp>
    </p:spTree>
    <p:extLst>
      <p:ext uri="{BB962C8B-B14F-4D97-AF65-F5344CB8AC3E}">
        <p14:creationId xmlns:p14="http://schemas.microsoft.com/office/powerpoint/2010/main" val="409889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 typeface="+mj-lt"/>
              <a:buNone/>
              <a:tabLst>
                <a:tab pos="457200" algn="l"/>
              </a:tabLst>
              <a:defRPr/>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 proposition de</a:t>
            </a:r>
            <a:r>
              <a:rPr lang="fr-FR" sz="1800" dirty="0"/>
              <a:t> changement d’annexe du requin à pointe blanche de l'Annexe III à l'Annexe II du protocole SPAW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a été soumise au CAR SPAW par la France et le Royaume des Pays Bas le 31 juillet 2022, et au groupe de travail le 09 août 2022. Les experts ont été invités à lire la proposition et à remplir le tableau d'évaluation correspondant </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6 septembre, les experts du groupe de travail sur les espèces ont été invités à une réunion afin de discuter de la proposition d'inscription du Requin-Baleine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Rhincodon</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Typus</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de l'annexe III à l'annexe II. </a:t>
            </a:r>
          </a:p>
          <a:p>
            <a:pPr marL="0" lvl="0" indent="0" algn="just">
              <a:lnSpc>
                <a:spcPct val="115000"/>
              </a:lnSpc>
              <a:spcAft>
                <a:spcPts val="600"/>
              </a:spcAft>
              <a:buFont typeface="+mj-lt"/>
              <a:buNone/>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Trois (3)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considèrent que les critères pertinents pour l'inscription à l'annexe II de SPAW sont remplis et que l'inscription à l'annexe II est justifiée, sur la base des critères et des informations disponibles dans la proposition. Ils ont souligné les points suivants : </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 existe des preuves évidentes d'un déclin de 50 % au cours des trois dernières générations (critère n° 1). Les Requins-Baleines sont principalement menacés par la pêche, le commerce international, les collisions avec les navires et le changement climatique. En particulier, leurs populations sont très vulnérables au déclin en raison de leur croissance lente et de leur </a:t>
            </a:r>
            <a:r>
              <a:rPr lang="fr-FR" sz="1800" u="none" strike="noStrike" dirty="0">
                <a:effectLst/>
                <a:highlight>
                  <a:srgbClr val="FFFF00"/>
                </a:highlight>
                <a:latin typeface="Liberation Serif" panose="02020603050405020304" pitchFamily="18" charset="0"/>
                <a:ea typeface="Liberation Serif" panose="02020603050405020304" pitchFamily="18" charset="0"/>
                <a:cs typeface="Wingdings" panose="05000000000000000000" pitchFamily="2" charset="2"/>
              </a:rPr>
              <a:t>maturation</a:t>
            </a: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tardive.</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Les Requins-Baleines sont classés comme étant en danger au niveau mondial sur la liste rouge de l'UICN (critère n°4).</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Ils sont de grands migrateurs et bénéficieraient d'efforts régionaux de collaboration (critère n°6).</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Ils sont inscrits à l'annexe III du protocole SPAW depuis 2017 (critère n°8).</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Ils ont été protégés par plusieurs accords internationaux, tels que la CITES (critère n°5) et certaines législations nationales.</a:t>
            </a:r>
          </a:p>
          <a:p>
            <a:pPr marL="342900" lvl="0" indent="-342900" algn="just">
              <a:lnSpc>
                <a:spcPct val="115000"/>
              </a:lnSpc>
              <a:spcAft>
                <a:spcPts val="600"/>
              </a:spcAft>
              <a:buFont typeface="Wingdings" panose="05000000000000000000" pitchFamily="2" charset="2"/>
              <a:buChar char=""/>
            </a:pPr>
            <a:endPar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endParaRP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Deux (2)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estiment que l'inscription à l'annexe II n'est pas justifiée. Ils soulignent le manque de données dans la proposition et le fait que les données présentées ne sont pas suffisantes pour confirmer que l'espèce est en déclin au niveau mondial et dans la région des Caraïbes (critère #1). obsolète pour confirmer que l'espèce est en déclin au niveau mondial et dans la région des Caraïbes (critère n°1).  Ils considèrent que les informations concernant l'augmentation du commerce international sont très anciennes, et qu'il y a très peu d'informations sur le volume réel ou la localisation du commerce (critère n°5). Ces experts rappellent que les estimations de l'UICN portent sur un déclin présumé (critère n°4). Ils rappellent également que le déclin de 50% concerne l'ensemble de la population, pas nécessairement celle des Caraïbes.</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err="1">
                <a:effectLst/>
                <a:latin typeface="Times New Roman" panose="02020603050405020304" pitchFamily="18" charset="0"/>
                <a:ea typeface="Arial" panose="020B0604020202020204" pitchFamily="34" charset="0"/>
                <a:cs typeface="Mangal" panose="02040503050203030202" pitchFamily="18" charset="0"/>
              </a:rPr>
              <a:t>Conlusion</a:t>
            </a:r>
            <a:r>
              <a:rPr lang="fr-FR" sz="1800" b="1" dirty="0">
                <a:effectLst/>
                <a:latin typeface="Times New Roman" panose="02020603050405020304" pitchFamily="18" charset="0"/>
                <a:ea typeface="Arial" panose="020B0604020202020204" pitchFamily="34" charset="0"/>
                <a:cs typeface="Mangal" panose="02040503050203030202" pitchFamily="18" charset="0"/>
              </a:rPr>
              <a:t> Pas de consensus </a:t>
            </a:r>
            <a:r>
              <a:rPr lang="fr-FR" sz="1800" dirty="0">
                <a:effectLst/>
                <a:latin typeface="Times New Roman" panose="02020603050405020304" pitchFamily="18" charset="0"/>
                <a:ea typeface="Arial" panose="020B0604020202020204" pitchFamily="34" charset="0"/>
                <a:cs typeface="Mangal" panose="02040503050203030202" pitchFamily="18" charset="0"/>
              </a:rPr>
              <a:t>: </a:t>
            </a:r>
            <a:r>
              <a:rPr lang="fr-FR" sz="1800" b="1" dirty="0">
                <a:effectLst/>
                <a:latin typeface="Times New Roman" panose="02020603050405020304" pitchFamily="18" charset="0"/>
                <a:ea typeface="Liberation Serif" panose="02020603050405020304" pitchFamily="18" charset="0"/>
                <a:cs typeface="Mangal" panose="02040503050203030202" pitchFamily="18" charset="0"/>
              </a:rPr>
              <a:t>deux (2) experts </a:t>
            </a:r>
            <a:r>
              <a:rPr lang="fr-FR" sz="1800" dirty="0">
                <a:effectLst/>
                <a:latin typeface="Times New Roman" panose="02020603050405020304" pitchFamily="18" charset="0"/>
                <a:ea typeface="Liberation Serif" panose="02020603050405020304" pitchFamily="18" charset="0"/>
                <a:cs typeface="Mangal" panose="02040503050203030202" pitchFamily="18" charset="0"/>
              </a:rPr>
              <a:t>considèrent que la proposition ne présente pas suffisamment d'informations pour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démontrer que l'espèce remplit les critères d'inscription à l'annexe II. </a:t>
            </a: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Trois (3)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considèrent que la proposition contient suffisamment d'informations pour inscrire l'espèce à l'annexe II. </a:t>
            </a:r>
          </a:p>
          <a:p>
            <a:pPr marL="342900" lvl="0" indent="-342900" algn="just">
              <a:lnSpc>
                <a:spcPct val="115000"/>
              </a:lnSpc>
              <a:spcAft>
                <a:spcPts val="600"/>
              </a:spcAft>
              <a:buFont typeface="+mj-lt"/>
              <a:buAutoNum type="arabicPeriod"/>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Les Requins-Baleines ont une répartition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circum</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-tropicale. C'est une espèce migratrice qui vit au large, loin des zones côtières. L'espèce est très vulnérable à l'exploitation en raison de sa croissance lente et de sa maturation tardive. L'espèce est sujette à un déclin global de ses populations et est classée comme étant en danger dans la liste rouge de l'UICN. En raison de la dégradation de l'habitat à grande échelle, de l'augmentation des activités de navigation et du tourisme dans la région des Caraïbes, les populations de la région sont également en déclin. Un récent exercice de hiérarchisation des menaces mondiales pour les Requins-Baleines a identifié la navigation comme la principale menace contemporaine pour leur population mondiale, le Golfe du Mexique étant explicitement identifié comme une zone à haut risque. En outre, le comportement connu de regroupement des Requins-baleines peut encourager la surexploitation, y compris les prises accessoires, dans les zones où la densité de population locale est élevée de façon saisonnière. Enfin, les activités touristiques augmentent le risque de collision avec des navires et de perturbation locale.</a:t>
            </a:r>
          </a:p>
          <a:p>
            <a:pPr marL="342900" lvl="0" indent="-342900" algn="just">
              <a:lnSpc>
                <a:spcPct val="115000"/>
              </a:lnSpc>
              <a:spcAft>
                <a:spcPts val="600"/>
              </a:spcAft>
              <a:buFont typeface="+mj-lt"/>
              <a:buAutoNum type="arabicPeriod"/>
              <a:tabLst>
                <a:tab pos="457200" algn="l"/>
              </a:tabLst>
            </a:pPr>
            <a:endParaRPr lang="fr-FR" sz="1200" b="1"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11</a:t>
            </a:fld>
            <a:endParaRPr lang="fr-FR"/>
          </a:p>
        </p:txBody>
      </p:sp>
    </p:spTree>
    <p:extLst>
      <p:ext uri="{BB962C8B-B14F-4D97-AF65-F5344CB8AC3E}">
        <p14:creationId xmlns:p14="http://schemas.microsoft.com/office/powerpoint/2010/main" val="3210937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 proposition d</a:t>
            </a:r>
            <a:r>
              <a:rPr lang="fr-FR" sz="1800" dirty="0"/>
              <a:t>’ inscription de 3 requins marteaux (</a:t>
            </a:r>
            <a:r>
              <a:rPr lang="fr-FR" sz="1800" dirty="0" err="1"/>
              <a:t>Sphyrna</a:t>
            </a:r>
            <a:r>
              <a:rPr lang="fr-FR" sz="1800" dirty="0"/>
              <a:t> </a:t>
            </a:r>
            <a:r>
              <a:rPr lang="fr-FR" sz="1800" dirty="0" err="1"/>
              <a:t>mokarran</a:t>
            </a:r>
            <a:r>
              <a:rPr lang="fr-FR" sz="1800" dirty="0"/>
              <a:t>) à l'Annexe II du Protocole SPAW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a été soumise au CAR SPAW par la France et le Royaume des Pays Bas le 31 juillet 2022 et au groupe de travail le 2 août 2022. Les experts ont été invités à étudier la proposition et à remplir le tableau d'évaluation correspondant.</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6 septembre, les experts du groupe de travail sur les espèces ont été invités à une réunion de validation. Les experts (5) se sont réunis pour discuter de la proposition d'inscription de trois (3) espèces de Requins Marteaux - </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Genre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Sphyrna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à l'Annexe II du Protocole SPAW. </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Trois (3) experts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estiment que les critères pertinents pour l'inscription à l'annexe II de SPAW sont considérés comme remplis et que l'inscription à l'annexe II. Ils ont notamment souligné les points suivants : </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 existe des preuves évidentes de déclin (critère n° 1). Lorsque des données de capture sont disponibles, des déclins significatifs ont été documentés : les estimations spécifiques à l'espèce pour </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S. </a:t>
            </a:r>
            <a:r>
              <a:rPr lang="fr-FR" sz="1200" i="1" u="none" strike="noStrike" dirty="0" err="1">
                <a:effectLst/>
                <a:latin typeface="Liberation Serif" panose="02020603050405020304" pitchFamily="18" charset="0"/>
                <a:ea typeface="Liberation Serif" panose="02020603050405020304" pitchFamily="18" charset="0"/>
                <a:cs typeface="Wingdings" panose="05000000000000000000" pitchFamily="2" charset="2"/>
              </a:rPr>
              <a:t>lewini</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a:t>
            </a: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et les estimations groupées pour </a:t>
            </a:r>
            <a:r>
              <a:rPr lang="fr-FR" sz="1200" i="1" u="none" strike="noStrike" dirty="0" err="1">
                <a:effectLst/>
                <a:latin typeface="Liberation Serif" panose="02020603050405020304" pitchFamily="18" charset="0"/>
                <a:ea typeface="Liberation Serif" panose="02020603050405020304" pitchFamily="18" charset="0"/>
                <a:cs typeface="Wingdings" panose="05000000000000000000" pitchFamily="2" charset="2"/>
              </a:rPr>
              <a:t>Sphyrna</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a:t>
            </a:r>
            <a:r>
              <a:rPr lang="fr-FR" sz="1200" i="1" u="none" strike="noStrike" dirty="0" err="1">
                <a:effectLst/>
                <a:latin typeface="Liberation Serif" panose="02020603050405020304" pitchFamily="18" charset="0"/>
                <a:ea typeface="Liberation Serif" panose="02020603050405020304" pitchFamily="18" charset="0"/>
                <a:cs typeface="Wingdings" panose="05000000000000000000" pitchFamily="2" charset="2"/>
              </a:rPr>
              <a:t>spp</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a:t>
            </a: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combinées suggèrent des déclins d'abondance de 50-90% sur des périodes allant jusqu'à 32 ans dans plusieurs zones de son aire de répartition, y compris l'Atlantique nord-ouest. </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S. </a:t>
            </a:r>
            <a:r>
              <a:rPr lang="fr-FR" sz="1200" i="1" u="none" strike="noStrike" dirty="0" err="1">
                <a:effectLst/>
                <a:latin typeface="Liberation Serif" panose="02020603050405020304" pitchFamily="18" charset="0"/>
                <a:ea typeface="Liberation Serif" panose="02020603050405020304" pitchFamily="18" charset="0"/>
                <a:cs typeface="Wingdings" panose="05000000000000000000" pitchFamily="2" charset="2"/>
              </a:rPr>
              <a:t>mokarran</a:t>
            </a:r>
            <a:r>
              <a:rPr lang="fr-FR" sz="1200" i="1"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a:t>
            </a: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est évalué par l'UICN comme étant en danger dans l'Atlantique nord-ouest et le Golfe du Mexique, sur la base d'un déclin présumé d'au moins &gt;50% au cours des 10 dernières années. </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Le Requin-Marteau subit une pression accrue en raison du commerce des ailerons de requin (critère n° 5).</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Les Requins-Marteaux sont classés comme étant en danger au niveau mondial sur la liste rouge de l'UICN (critère n°4).</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 s'agit d'espèces hautement migratoires qui bénéficieraient d'une collaboration régionale (critère n°6).</a:t>
            </a:r>
          </a:p>
          <a:p>
            <a:pPr marL="342900" lvl="0" indent="-342900" algn="just">
              <a:lnSpc>
                <a:spcPct val="115000"/>
              </a:lnSpc>
              <a:spcAft>
                <a:spcPts val="600"/>
              </a:spcAft>
              <a:buFont typeface="Arial" panose="020B0604020202020204" pitchFamily="34" charset="0"/>
              <a:buChar char="•"/>
            </a:pPr>
            <a:r>
              <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Ils ont également été protégés par plusieurs accords internationaux et parfois par des législations nationales (critère n°5).</a:t>
            </a:r>
          </a:p>
          <a:p>
            <a:pPr marL="342900" lvl="0" indent="-342900" algn="just">
              <a:lnSpc>
                <a:spcPct val="115000"/>
              </a:lnSpc>
              <a:spcAft>
                <a:spcPts val="600"/>
              </a:spcAft>
              <a:buFont typeface="Arial" panose="020B0604020202020204" pitchFamily="34" charset="0"/>
              <a:buChar char="•"/>
            </a:pPr>
            <a:endParaRPr lang="fr-FR" sz="1200" u="none" strike="noStrike" dirty="0">
              <a:effectLst/>
              <a:latin typeface="Liberation Serif" panose="02020603050405020304" pitchFamily="18" charset="0"/>
              <a:ea typeface="Liberation Serif" panose="02020603050405020304" pitchFamily="18" charset="0"/>
              <a:cs typeface="Wingdings" panose="05000000000000000000" pitchFamily="2" charset="2"/>
            </a:endParaRPr>
          </a:p>
          <a:p>
            <a:pPr marL="342900" lvl="0" indent="-342900" algn="just">
              <a:lnSpc>
                <a:spcPct val="115000"/>
              </a:lnSpc>
              <a:spcAft>
                <a:spcPts val="600"/>
              </a:spcAft>
              <a:buFont typeface="+mj-lt"/>
              <a:buAutoNum type="arabicPeriod"/>
              <a:tabLst>
                <a:tab pos="457200" algn="l"/>
              </a:tabLst>
            </a:pPr>
            <a:r>
              <a:rPr lang="fr-FR" sz="1200" b="1" dirty="0">
                <a:effectLst/>
                <a:latin typeface="Times New Roman" panose="02020603050405020304" pitchFamily="18" charset="0"/>
                <a:ea typeface="Liberation Serif" panose="02020603050405020304" pitchFamily="18" charset="0"/>
                <a:cs typeface="Mangal" panose="02040503050203030202" pitchFamily="18" charset="0"/>
              </a:rPr>
              <a:t>Deux (2) experts </a:t>
            </a:r>
            <a:r>
              <a:rPr lang="fr-FR" sz="1200" dirty="0">
                <a:effectLst/>
                <a:latin typeface="Times New Roman" panose="02020603050405020304" pitchFamily="18" charset="0"/>
                <a:ea typeface="Liberation Serif" panose="02020603050405020304" pitchFamily="18" charset="0"/>
                <a:cs typeface="Mangal" panose="02040503050203030202" pitchFamily="18" charset="0"/>
              </a:rPr>
              <a:t>invoquent le principe de précaution (critère n°2) et rappellent que, compte tenu du statut et du type d'espèce de grand migrateur, le manque de données et l'absence de certitude scientifique complète ne peuvent être évoqués pour empêcher l'inscription de l'espèce. </a:t>
            </a: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b="1" dirty="0">
                <a:effectLst/>
                <a:latin typeface="Times New Roman" panose="02020603050405020304" pitchFamily="18" charset="0"/>
                <a:ea typeface="Liberation Serif" panose="02020603050405020304" pitchFamily="18" charset="0"/>
                <a:cs typeface="Mangal" panose="02040503050203030202" pitchFamily="18" charset="0"/>
              </a:rPr>
              <a:t>Deux (2) experts </a:t>
            </a:r>
            <a:r>
              <a:rPr lang="fr-FR" sz="1200" dirty="0">
                <a:effectLst/>
                <a:latin typeface="Times New Roman" panose="02020603050405020304" pitchFamily="18" charset="0"/>
                <a:ea typeface="Liberation Serif" panose="02020603050405020304" pitchFamily="18" charset="0"/>
                <a:cs typeface="Mangal" panose="02040503050203030202" pitchFamily="18" charset="0"/>
              </a:rPr>
              <a:t>considèrent que l'inscription à l'annexe II n'est pas justifiée. Ils considèrent qu'il y a un manque de données/preuves permettant de conclure que l'espèce est en déclin au niveau mondial et dans la région des Caraïbes (critère n° 1). La proposition ne contient pas suffisamment d'informations sur la taille de la population, les restrictions de son aire de répartition ou la fragmentation de la population (critère n° 1). La quantité de données/preuves disponibles à l'heure actuelle est insuffisante pour justifier une </a:t>
            </a:r>
            <a:r>
              <a:rPr lang="fr-FR" sz="1200" dirty="0">
                <a:effectLst/>
                <a:latin typeface="Times New Roman" panose="02020603050405020304" pitchFamily="18" charset="0"/>
                <a:ea typeface="Arial" panose="020B0604020202020204" pitchFamily="34" charset="0"/>
                <a:cs typeface="Mangal" panose="02040503050203030202" pitchFamily="18" charset="0"/>
              </a:rPr>
              <a:t>approche de précaution (critère n°2).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Ils suggèrent également que l'évaluation de l'UICN ne fournit pas de preuves suffisantes pour soutenir l'inscription à l'annexe II du protocole SPAW, car elle est basée sur une étude menée dans l'océan Indien (critère n°4). Pour conclure, les stratégies de gestion déjà mises en œuvre semblent montrer de bons résultats jusqu'à présent (aire de répartition américaine). Ainsi, il n'y a pas de raison suffisante pour proposer l'inscription de cette espèce de l'Annexe III à l'Annexe II.</a:t>
            </a:r>
          </a:p>
          <a:p>
            <a:pPr marL="228600" lvl="0" indent="-228600" algn="just">
              <a:lnSpc>
                <a:spcPct val="115000"/>
              </a:lnSpc>
              <a:spcAft>
                <a:spcPts val="600"/>
              </a:spcAft>
              <a:buFont typeface="+mj-lt"/>
              <a:buAutoNum type="arabicPeriod"/>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Pas de consensus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deux (2) experts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considèrent que la proposition ne présente pas suffisamment d'informations pour justifier que l'espèce satisfait aux critères d'inscription à l'annexe II. </a:t>
            </a: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Trois (3) experts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considèrent qu'il y a suffisamment d'informations dans la proposition pour inscrire l'espèce à l'annexe II.</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Les Requins-Marteaux sont menacés par la destruction et la modification de leurs habitats, la surexploitation de l'espèce à des fins commerciales, une forte propension à absorber des contaminants et l'absence de mécanismes de régulation adéquats. Plus </a:t>
            </a:r>
            <a:r>
              <a:rPr lang="fr-FR" sz="1800" dirty="0" err="1">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précisemment</a:t>
            </a: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 les populations de Requins-Marteaux ont subi la pression des pêcheries commerciales, tant par la pêche ciblée que par les prises accessoires. Le grand Requin-Marteau sont également ciblé pour ses grands ailerons, qui sont prisés sur les marchés asiatiques. Les difficultés d'identification des espèces et d'enregistrement précis rendent l'évaluation de ces espèces très difficile, mais leur faible taux de survie à la capture les rend très vulnérables à la pression de la pêche, qu'elle soit dirigée ou accidentelle</a:t>
            </a: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12</a:t>
            </a:fld>
            <a:endParaRPr lang="fr-FR"/>
          </a:p>
        </p:txBody>
      </p:sp>
    </p:spTree>
    <p:extLst>
      <p:ext uri="{BB962C8B-B14F-4D97-AF65-F5344CB8AC3E}">
        <p14:creationId xmlns:p14="http://schemas.microsoft.com/office/powerpoint/2010/main" val="207974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mj-lt"/>
              <a:buNone/>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 proposition </a:t>
            </a:r>
            <a:r>
              <a:rPr lang="fr-FR" sz="1800" dirty="0"/>
              <a:t>de changement d’annexe de l’Iguane des petites Antilles de l’annexe 3 a l’annexe 2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a été soumise au CAR SPAW par le Royaume des Pays Bas  le 18 juillet 2022 et au groupe de travail le 25 juillet 2022. Les experts ont été invités à étudier la proposition et à remplir le tableau d'évaluation correspondant. </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26 août, les experts du groupe de travail sur les espèces se sont réunis pour discuter de la proposition </a:t>
            </a:r>
            <a:r>
              <a:rPr lang="fr-FR" sz="1800" dirty="0"/>
              <a:t>de changement d’annexe de l’Iguane des petites Antilles de l’annexe 3 a l’annexe 2 </a:t>
            </a: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estiment que la proposition respecte les exigences des lignes directrices.</a:t>
            </a:r>
          </a:p>
          <a:p>
            <a:pPr marL="342900" lvl="0" indent="-342900" algn="just">
              <a:lnSpc>
                <a:spcPct val="115000"/>
              </a:lnSpc>
              <a:spcAft>
                <a:spcPts val="600"/>
              </a:spcAft>
              <a:buFont typeface="+mj-lt"/>
              <a:buAutoNum type="arabicPeriod"/>
              <a:tabLst>
                <a:tab pos="457200" algn="l"/>
              </a:tabLst>
            </a:pPr>
            <a:r>
              <a:rPr lang="fr-FR" sz="1800" b="0" dirty="0">
                <a:effectLst/>
                <a:latin typeface="Liberation Serif" panose="02020603050405020304" pitchFamily="18" charset="0"/>
                <a:ea typeface="Liberation Serif" panose="02020603050405020304" pitchFamily="18" charset="0"/>
                <a:cs typeface="Mangal" panose="02040503050203030202" pitchFamily="18" charset="0"/>
              </a:rPr>
              <a:t>Et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confirment que les informations présentées dans la proposition soutiennent l'inscription de l'Iguane des petites Antilles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delicatissima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de l'annexe III à l'annexe II du protocole, sur la base de la taille et du déclin de la population (critère n° 1), de la nécessité de renforcer les mesures de gestion et de protection prises par les parties à SPAW (critère n° 6), de sa classification comme espèce en danger critique d'extinction par l'UICN (critère n° 4) et du commerce illégal (critère n° 5).</a:t>
            </a:r>
          </a:p>
          <a:p>
            <a:pPr marL="171450" indent="-171450" algn="just">
              <a:lnSpc>
                <a:spcPct val="115000"/>
              </a:lnSpc>
              <a:spcAft>
                <a:spcPts val="600"/>
              </a:spcAft>
              <a:buFont typeface="Arial" panose="020B0604020202020204" pitchFamily="34" charset="0"/>
              <a:buChar char="•"/>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Consensus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le groupe est unanime conclut que l'Iguane des Petites Antilles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delicatissima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répond aux critères d'inscription sur la liste de l'annexe III à l'annexe II du protocole, notamment sur la base de la taille et du déclin de la population, de la nécessité de renforcer les mesures de gestion et de protection prises par les parties à SPAW, de sa classification comme espèce en danger critique d'extinction par l'UICN et du commerce illégal.</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delicatissima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est une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espèce endémique des Petites Antilles. Il s'agit d'une espèce clé de voûte écologique, car il fournit d'importants services écosystémiques en consommant des fruits, en dispersant des graines et en cultivant le feuillage de la canopée forestière. Grâce à la construction de ses nids, il contribue également au renouvellement du sol et de la nourriture et constitue une source de nourriture importante pour d'autres espèces des Petites Antilles comme les oiseaux de proie et les serpents. Historiquement présente sur douze (12) îles, l'espèce s'est déjà éteinte (génétiquement) sur de nombreuses îles et n'est actuellement présente que sur six (6) îles principales.  Elle est donc considérée comme l'une des espèces les plus menacées avec un déclin rapide de sa population. La principale menace pour l’</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delicatissima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 la prolifération de l'Iguane vert commun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non indigène dans son aire de répartition d'origine. Globalement, l'espèce a vu sa répartition décliner de 80 %. Les mesures actuelles de biosécurité sont insuffisantes pour empêcher le transport intentionnel et non intentionnel d'iguanes non indigènes entre les îles et des incursions dans des îles non envahies se produisent encore. Plusieurs autres menaces augmentent la vulnérabilité de l’</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Iguana</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delicatissima</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comme la chasse ou le commerce illégal, ou les difficultés à mettre en œuvre des programmes de réintroduction efficaces pour augmenter le nombre de ses populations.</a:t>
            </a:r>
          </a:p>
          <a:p>
            <a:pPr marL="342900" lvl="0" indent="-342900" algn="just">
              <a:lnSpc>
                <a:spcPct val="115000"/>
              </a:lnSpc>
              <a:spcAft>
                <a:spcPts val="600"/>
              </a:spcAft>
              <a:buFont typeface="+mj-lt"/>
              <a:buAutoNum type="arabicPeriod"/>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0" lvl="0" indent="0" algn="just">
              <a:lnSpc>
                <a:spcPct val="115000"/>
              </a:lnSpc>
              <a:spcAft>
                <a:spcPts val="600"/>
              </a:spcAft>
              <a:buFont typeface="+mj-lt"/>
              <a:buNone/>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13</a:t>
            </a:fld>
            <a:endParaRPr lang="fr-FR"/>
          </a:p>
        </p:txBody>
      </p:sp>
    </p:spTree>
    <p:extLst>
      <p:ext uri="{BB962C8B-B14F-4D97-AF65-F5344CB8AC3E}">
        <p14:creationId xmlns:p14="http://schemas.microsoft.com/office/powerpoint/2010/main" val="219467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mj-lt"/>
              <a:buNone/>
              <a:tabLst>
                <a:tab pos="457200" algn="l"/>
              </a:tabLst>
            </a:pPr>
            <a:r>
              <a:rPr lang="fr-FR" sz="1800" dirty="0"/>
              <a:t>La proposition d’Inscription du requin de récif des Caraïbes (</a:t>
            </a:r>
            <a:r>
              <a:rPr lang="fr-FR" sz="1800" dirty="0" err="1"/>
              <a:t>Carcharhinus</a:t>
            </a:r>
            <a:r>
              <a:rPr lang="fr-FR" sz="1800" dirty="0"/>
              <a:t> </a:t>
            </a:r>
            <a:r>
              <a:rPr lang="fr-FR" sz="1800" dirty="0" err="1"/>
              <a:t>perezi</a:t>
            </a:r>
            <a:r>
              <a:rPr lang="fr-FR" sz="1800" dirty="0"/>
              <a:t>) à l'annexe III du protocole SPAW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a été soumise au CAR SPAW par le Royaume des Pays Bas le 31 juillet 2022 et au groupe de travail le 2 août 2022. Les experts ont été invités à étudier la proposition et à remplir le tableau d'évaluation correspondant.</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6 septembre, les experts du groupe de travail sur les espèces se sont réunis pour discuter de la proposition d'inscription du Requin de récif des Caraïbes à l'annexe III. </a:t>
            </a:r>
          </a:p>
          <a:p>
            <a:pPr marL="0" lvl="0" indent="0" algn="just">
              <a:lnSpc>
                <a:spcPct val="115000"/>
              </a:lnSpc>
              <a:spcAft>
                <a:spcPts val="600"/>
              </a:spcAft>
              <a:buFont typeface="+mj-lt"/>
              <a:buNone/>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estiment que la proposition respecte les exigences des lignes directrices.</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experts ont convenu qu'il y avait suffisamment les informations présentées dans la proposition pour soutenir l'inscription du Requin de récif des Caraïbes à l'annexe III du protocole SPAW en se basant sur : </a:t>
            </a:r>
          </a:p>
          <a:p>
            <a:pPr marL="342900" lvl="0" indent="-342900" algn="just">
              <a:lnSpc>
                <a:spcPct val="115000"/>
              </a:lnSpc>
              <a:spcAft>
                <a:spcPts val="600"/>
              </a:spcAft>
              <a:buFont typeface="Symbol" panose="05050102010706020507" pitchFamily="18" charset="2"/>
              <a:buChar char=""/>
            </a:pPr>
            <a:r>
              <a:rPr lang="fr-FR" sz="1800" dirty="0">
                <a:effectLst/>
                <a:latin typeface="Liberation Serif" panose="02020603050405020304" pitchFamily="18" charset="0"/>
                <a:ea typeface="Liberation Serif" panose="02020603050405020304" pitchFamily="18" charset="0"/>
                <a:cs typeface="Symbol" panose="05050102010706020507" pitchFamily="18" charset="2"/>
              </a:rPr>
              <a:t>des preuves du déclin de l'espèce (critère n° 1) ; </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a:t>
            </a:r>
            <a:r>
              <a:rPr lang="fr-FR" sz="1800" u="none" strike="noStrike" dirty="0">
                <a:effectLst/>
                <a:highlight>
                  <a:srgbClr val="FFFFFF"/>
                </a:highlight>
                <a:latin typeface="Liberation Serif" panose="02020603050405020304" pitchFamily="18" charset="0"/>
                <a:ea typeface="Liberation Serif" panose="02020603050405020304" pitchFamily="18" charset="0"/>
                <a:cs typeface="Wingdings" panose="05000000000000000000" pitchFamily="2" charset="2"/>
              </a:rPr>
              <a:t>approche de précaution qui peut être appliquée en raison de la lenteur du cycle de vie et de la vulnérabilité à la surexploitation </a:t>
            </a: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(critère n° 2) ;</a:t>
            </a:r>
          </a:p>
          <a:p>
            <a:pPr marL="342900" lvl="0" indent="-342900" algn="just">
              <a:lnSpc>
                <a:spcPct val="115000"/>
              </a:lnSpc>
              <a:spcAft>
                <a:spcPts val="600"/>
              </a:spcAft>
              <a:buFont typeface="Wingdings" panose="05000000000000000000" pitchFamily="2" charset="2"/>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la reconnaissance de l'espèce comme "en danger critique d'extinction" par l'UICN (critère n° 4) ;</a:t>
            </a:r>
          </a:p>
          <a:p>
            <a:pPr marL="342900" lvl="0" indent="-342900" algn="just">
              <a:lnSpc>
                <a:spcPct val="115000"/>
              </a:lnSpc>
              <a:spcAft>
                <a:spcPts val="600"/>
              </a:spcAft>
              <a:buFont typeface="Wingdings" panose="05000000000000000000" pitchFamily="2" charset="2"/>
              <a:buChar char=""/>
            </a:pPr>
            <a:r>
              <a:rPr lang="fr-FR" sz="1800" u="none" strike="noStrike" dirty="0">
                <a:effectLst/>
                <a:highlight>
                  <a:srgbClr val="FFFFFF"/>
                </a:highlight>
                <a:latin typeface="Liberation Serif" panose="02020603050405020304" pitchFamily="18" charset="0"/>
                <a:ea typeface="Liberation Serif" panose="02020603050405020304" pitchFamily="18" charset="0"/>
                <a:cs typeface="Wingdings" panose="05000000000000000000" pitchFamily="2" charset="2"/>
              </a:rPr>
              <a:t>l'importance de la coopération régionale pour protéger l'espèce, notamment parce qu'elle est endémique de la région (critère n°6</a:t>
            </a: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 n°7).</a:t>
            </a:r>
          </a:p>
          <a:p>
            <a:pPr marL="171450" indent="-171450" algn="just">
              <a:lnSpc>
                <a:spcPct val="115000"/>
              </a:lnSpc>
              <a:spcAft>
                <a:spcPts val="600"/>
              </a:spcAft>
              <a:buFont typeface="Arial" panose="020B0604020202020204" pitchFamily="34" charset="0"/>
              <a:buChar char="•"/>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b="1" dirty="0">
                <a:effectLst/>
                <a:latin typeface="Liberation Serif" panose="02020603050405020304" pitchFamily="18" charset="0"/>
                <a:ea typeface="Liberation Serif" panose="02020603050405020304" pitchFamily="18" charset="0"/>
                <a:cs typeface="Mangal" panose="02040503050203030202" pitchFamily="18" charset="0"/>
              </a:rPr>
              <a:t>Consensus </a:t>
            </a:r>
            <a:r>
              <a:rPr lang="fr-FR" sz="1800" dirty="0">
                <a:effectLst/>
                <a:latin typeface="Times New Roman" panose="02020603050405020304" pitchFamily="18" charset="0"/>
                <a:ea typeface="Times New Roman" panose="02020603050405020304" pitchFamily="18" charset="0"/>
                <a:cs typeface="Mangal" panose="02040503050203030202" pitchFamily="18" charset="0"/>
              </a:rPr>
              <a: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groupe est unanime conclut que le Requin de récif des Caraïbes répond aux critères d'inscription sur la liste à l'annexe III du protocole SPAW, notamment sur la base de la taille et du déclin de la population, de la reconnaissance de son statut menacé et en danger, et de l'importance des efforts régionaux et de coopération pour la protection et le rétablissement de l'espèce.</a:t>
            </a:r>
          </a:p>
          <a:p>
            <a:pPr marL="342900" lvl="0" indent="-342900" algn="just">
              <a:lnSpc>
                <a:spcPct val="115000"/>
              </a:lnSpc>
              <a:spcAft>
                <a:spcPts val="600"/>
              </a:spcAft>
              <a:buFont typeface="+mj-lt"/>
              <a:buAutoNum type="arabicPeriod"/>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Le Requin de récif des Caraïbes est présent dans tout l'ouest de l'océan Atlantique, de la Caroline du Nord (USA) au Brésil. Le Requin de récif est un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mésoprédateur</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ce qui signifie qu'il est à la fois un prédateur actif de petits animaux et une proie de plus gros poissons, comme le requin tigre. Cependant, dans l'écosystème récifal dans lequel ils se trouvent, les Requins de récifs peuvent également agir comme des prédateurs supérieurs, les adultes étant souvent les prédateurs supérieurs sur un récif particulier. </a:t>
            </a:r>
          </a:p>
          <a:p>
            <a:pPr marL="342900" lvl="0" indent="-342900" algn="just">
              <a:lnSpc>
                <a:spcPct val="115000"/>
              </a:lnSpc>
              <a:spcAft>
                <a:spcPts val="600"/>
              </a:spcAft>
              <a:buFont typeface="+mj-lt"/>
              <a:buAutoNum type="arabicPeriod"/>
              <a:tabLst>
                <a:tab pos="457200" algn="l"/>
              </a:tabLst>
            </a:pP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C. </a:t>
            </a:r>
            <a:r>
              <a:rPr lang="fr-FR" sz="1200" i="1" dirty="0" err="1">
                <a:effectLst/>
                <a:latin typeface="Liberation Serif" panose="02020603050405020304" pitchFamily="18" charset="0"/>
                <a:ea typeface="Liberation Serif" panose="02020603050405020304" pitchFamily="18" charset="0"/>
                <a:cs typeface="Mangal" panose="02040503050203030202" pitchFamily="18" charset="0"/>
              </a:rPr>
              <a:t>perezi</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était l'espèce la plus communément capturée par la pêche artisanale au requin dans la région, avec plus de 88% des individus capturés comme juvéniles ou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néonates</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dans des eaux de moins de 30m de profondeur. L'espèce est capturée à la fois comme espèce ciblée et comme espèce accessoire dans les pêcheries de toute son aire de répartition et il existe des preuves d'un épuisement local dans les zones de forte pression de pêche. Bien qu'il soit difficile de déterminer une relation de cause à effet entre le déclin de l'espèce et la pression de pêche ou la dégradation de l'habitat, on pense que ces deux menaces sont responsables du déclin de l'espèce.</a:t>
            </a:r>
          </a:p>
          <a:p>
            <a:pPr marL="342900" lvl="0" indent="-342900" algn="just">
              <a:lnSpc>
                <a:spcPct val="115000"/>
              </a:lnSpc>
              <a:spcAft>
                <a:spcPts val="600"/>
              </a:spcAft>
              <a:buFont typeface="+mj-lt"/>
              <a:buAutoNum type="arabicPeriod"/>
              <a:tabLst>
                <a:tab pos="457200" algn="l"/>
              </a:tabLst>
            </a:pPr>
            <a:endParaRPr lang="fr-FR" sz="1200" b="1"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14</a:t>
            </a:fld>
            <a:endParaRPr lang="fr-FR"/>
          </a:p>
        </p:txBody>
      </p:sp>
    </p:spTree>
    <p:extLst>
      <p:ext uri="{BB962C8B-B14F-4D97-AF65-F5344CB8AC3E}">
        <p14:creationId xmlns:p14="http://schemas.microsoft.com/office/powerpoint/2010/main" val="1952520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 typeface="+mj-lt"/>
              <a:buNone/>
              <a:tabLst>
                <a:tab pos="457200" algn="l"/>
              </a:tabLst>
              <a:defRPr/>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 proposition d’inscription </a:t>
            </a:r>
            <a:r>
              <a:rPr lang="fr-FR" sz="1800" dirty="0"/>
              <a:t>de la raie </a:t>
            </a:r>
            <a:r>
              <a:rPr lang="fr-FR" sz="1800" dirty="0" err="1"/>
              <a:t>manta</a:t>
            </a:r>
            <a:r>
              <a:rPr lang="fr-FR" sz="1800" dirty="0"/>
              <a:t> géante (Manta </a:t>
            </a:r>
            <a:r>
              <a:rPr lang="fr-FR" sz="1800" dirty="0" err="1"/>
              <a:t>birostris</a:t>
            </a:r>
            <a:r>
              <a:rPr lang="fr-FR" sz="1800" dirty="0"/>
              <a:t>) à l'Annexe II du Protocole SPAW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a été soumise au CAR SPAW par la France et le Royaume des Pays Bas le 31 juillet 2022 et au groupe de travail le 2 août 2022. Les experts ont été invités à étudier la proposition et à remplir le tableau d'évaluation correspondant.</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6 septembre, les experts du groupe de travail sur les espèces se sont réunis pour discuter de la proposition d’inscription de la Raie Manta géante à l’Annexe II du protocole SPAW.</a:t>
            </a:r>
          </a:p>
          <a:p>
            <a:pPr marL="0" lvl="0" indent="0" algn="just">
              <a:lnSpc>
                <a:spcPct val="115000"/>
              </a:lnSpc>
              <a:spcAft>
                <a:spcPts val="600"/>
              </a:spcAft>
              <a:buFont typeface="+mj-lt"/>
              <a:buNone/>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Deux (2)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experts considèrent que les critères pertinents pour l'inscription de l'espèce à l'annexe II de SPAW sont remplis et que l'inscription à l'annexe II est justifiée, Ils soulignent en particulier les points suivants : </a:t>
            </a:r>
          </a:p>
          <a:p>
            <a:pPr marL="342900" lvl="0" indent="-342900" algn="just">
              <a:lnSpc>
                <a:spcPct val="115000"/>
              </a:lnSpc>
              <a:spcAft>
                <a:spcPts val="600"/>
              </a:spcAft>
              <a:buFont typeface="Arial" panose="020B0604020202020204" pitchFamily="34" charset="0"/>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 existe des preuves évidentes d'un déclin mondial, notamment dans les zones soumises à une forte pression de pêche, principalement parce que les Raies Manta géantes sont capturées à la fois comme espèces ciblées et comme espèces accessoires dans le monde entier. En outre, l'espèce a un cycle biologique extrêmement lent. Cela leur confère l'un des taux maximaux d'accroissement de la population les plus faibles de tous les élasmobranches (#critère 1).</a:t>
            </a:r>
          </a:p>
          <a:p>
            <a:pPr marL="285750" lvl="0" indent="-285750" algn="just">
              <a:lnSpc>
                <a:spcPct val="115000"/>
              </a:lnSpc>
              <a:spcAft>
                <a:spcPts val="600"/>
              </a:spcAft>
              <a:buFont typeface="Arial" panose="020B0604020202020204" pitchFamily="34" charset="0"/>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Les Raies Manta géantes ont récemment (2019) été réévaluées pour la liste rouge de l'UICN et sont désormais classées comme étant en danger (critère n° 4).</a:t>
            </a:r>
          </a:p>
          <a:p>
            <a:pPr marL="285750" lvl="0" indent="-285750" algn="just">
              <a:lnSpc>
                <a:spcPct val="115000"/>
              </a:lnSpc>
              <a:spcAft>
                <a:spcPts val="600"/>
              </a:spcAft>
              <a:buFont typeface="Arial" panose="020B0604020202020204" pitchFamily="34" charset="0"/>
              <a:buChar char="•"/>
            </a:pPr>
            <a:r>
              <a:rPr lang="fr-FR" sz="1800" u="none" strike="noStrike" dirty="0">
                <a:effectLst/>
                <a:latin typeface="Liberation Serif" panose="02020603050405020304" pitchFamily="18" charset="0"/>
                <a:ea typeface="Liberation Serif" panose="02020603050405020304" pitchFamily="18" charset="0"/>
                <a:cs typeface="Wingdings" panose="05000000000000000000" pitchFamily="2" charset="2"/>
              </a:rPr>
              <a:t>Ils sont de grands migrateurs et bénéficieraient d'une collaboration régionale (critère n° 6).</a:t>
            </a:r>
          </a:p>
          <a:p>
            <a:pPr marL="0" lvl="0" indent="0" algn="just">
              <a:lnSpc>
                <a:spcPct val="115000"/>
              </a:lnSpc>
              <a:spcAft>
                <a:spcPts val="600"/>
              </a:spcAft>
              <a:buFontTx/>
              <a:buNone/>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Deux (2)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experts invoquent le principe de précaution (critère n°2) et rappellent que, bien qu'il n'existe pas d'estimation globale de la taille de la population de raies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manta</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géantes, les populations locales semblent être petites dans les sites d'agrégation connus (moins de 1 000 individus).</a:t>
            </a:r>
          </a:p>
          <a:p>
            <a:pPr marL="0" lvl="0" indent="0" algn="just">
              <a:lnSpc>
                <a:spcPct val="115000"/>
              </a:lnSpc>
              <a:spcAft>
                <a:spcPts val="600"/>
              </a:spcAft>
              <a:buFontTx/>
              <a:buNone/>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Trois (3)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experts estiment que l'inscription à l'annexe II n'est pas justifiée. Certaines des informations contenues dans la proposition sur l'état et le déclin des populations sont obsolètes, et il y a très peu d'informations spécifiques à la région (critère n° 1).  Le statut UICN, principal argument utilisé pour démontrer le déclin de l'espèce, est basé sur des données très limitées et obsolètes (critère 4). De plus, les mesures de gestion régionales référencées sont souvent liées aux requins et non aux raies (critère n°6).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effectLst/>
                <a:latin typeface="Times New Roman" panose="02020603050405020304" pitchFamily="18" charset="0"/>
                <a:ea typeface="Arial" panose="020B0604020202020204" pitchFamily="34" charset="0"/>
                <a:cs typeface="Mangal" panose="02040503050203030202" pitchFamily="18" charset="0"/>
              </a:rPr>
              <a:t>Pas de consensus : deux </a:t>
            </a:r>
            <a:r>
              <a:rPr lang="fr-FR" sz="1800" b="1" dirty="0">
                <a:effectLst/>
                <a:latin typeface="Times New Roman" panose="02020603050405020304" pitchFamily="18" charset="0"/>
                <a:ea typeface="Liberation Serif" panose="02020603050405020304" pitchFamily="18" charset="0"/>
                <a:cs typeface="Mangal" panose="02040503050203030202" pitchFamily="18" charset="0"/>
              </a:rPr>
              <a:t>(2) </a:t>
            </a:r>
            <a:r>
              <a:rPr lang="fr-FR" sz="1800" dirty="0">
                <a:effectLst/>
                <a:latin typeface="Times New Roman" panose="02020603050405020304" pitchFamily="18" charset="0"/>
                <a:ea typeface="Liberation Serif" panose="02020603050405020304" pitchFamily="18" charset="0"/>
                <a:cs typeface="Mangal" panose="02040503050203030202" pitchFamily="18" charset="0"/>
              </a:rPr>
              <a:t>experts concluent que la Raie Manta géante répond aux critères de l'inscription sur la liste supérieure l'annexe II du protocole SPAW, sur la base du contenu de la proposition. Cependant, </a:t>
            </a:r>
            <a:r>
              <a:rPr lang="fr-FR" sz="1800" b="1" dirty="0">
                <a:effectLst/>
                <a:latin typeface="Times New Roman" panose="02020603050405020304" pitchFamily="18" charset="0"/>
                <a:ea typeface="Liberation Serif" panose="02020603050405020304" pitchFamily="18" charset="0"/>
                <a:cs typeface="Mangal" panose="02040503050203030202" pitchFamily="18" charset="0"/>
              </a:rPr>
              <a:t>trois experts (3) </a:t>
            </a:r>
            <a:r>
              <a:rPr lang="fr-FR" sz="1800" dirty="0">
                <a:effectLst/>
                <a:latin typeface="Times New Roman" panose="02020603050405020304" pitchFamily="18" charset="0"/>
                <a:ea typeface="Liberation Serif" panose="02020603050405020304" pitchFamily="18" charset="0"/>
                <a:cs typeface="Mangal" panose="02040503050203030202" pitchFamily="18" charset="0"/>
              </a:rPr>
              <a:t>considèrent que la proposition ne présente pas suffisamment d'informations pour justifier l'inscription de l'espèce à l'annexe II, en raison des données incomplètes et périmées présentées dans la proposition.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En tant qu'espèce océanique et migratrice, la population de Raies </a:t>
            </a:r>
            <a:r>
              <a:rPr lang="fr-FR" sz="1800" dirty="0" err="1">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manta</a:t>
            </a: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 des Caraïbes semble être petite, faiblement distribuée et fragmentée, et certaines données suggèrent des mouvements occasionnels à grande échelle.</a:t>
            </a: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lvl="0" indent="0" algn="just">
              <a:lnSpc>
                <a:spcPct val="115000"/>
              </a:lnSpc>
              <a:spcAft>
                <a:spcPts val="600"/>
              </a:spcAft>
              <a:buFont typeface="+mj-lt"/>
              <a:buNone/>
              <a:tabLst>
                <a:tab pos="457200" algn="l"/>
              </a:tabLst>
            </a:pP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Il n'existe pas d'estimation globale de la taille de la population de Raies Manta géantes. Cependant, la taille des populations sur les sites d'agrégation connus semble être faible (moins de 1 000 individus). La Raie Manta géante semble afficher un fort déclin, notamment dans les zones soumises à une forte pression de pêche.</a:t>
            </a: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0" lvl="0" indent="0" algn="just">
              <a:lnSpc>
                <a:spcPct val="115000"/>
              </a:lnSpc>
              <a:spcAft>
                <a:spcPts val="600"/>
              </a:spcAft>
              <a:buFont typeface="+mj-lt"/>
              <a:buNone/>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En tant qu'espèce pélagique migratrice, souvent observée en train de se nourrir près de la surface, la R</a:t>
            </a: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aie Manta géante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 très sensible aux captures ciblées et aux prises accessoires. En outre, l'</a:t>
            </a:r>
            <a:r>
              <a:rPr lang="fr-FR" sz="1800" dirty="0">
                <a:effectLst/>
                <a:highlight>
                  <a:srgbClr val="FFFFFF"/>
                </a:highlight>
                <a:latin typeface="Liberation Serif" panose="02020603050405020304" pitchFamily="18" charset="0"/>
                <a:ea typeface="Liberation Serif" panose="02020603050405020304" pitchFamily="18" charset="0"/>
                <a:cs typeface="Mangal" panose="02040503050203030202" pitchFamily="18" charset="0"/>
              </a:rPr>
              <a:t>espèce se nourrit dans des habitats proches du rivage, ce qui lui fait courir un risque élevé d'interaction avec des polluants et des déchets d'origine humaine. En tant que filtreur, c'est l'une des rares espèces d'élasmobranches qui peut être vulnérable à l'ingestion de plastique.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Enfin, cette espèce a un cycle de vie très lent et un taux de reproduction extrêmement faible (un seul petit par portée). Ces animaux ont une grande valeur économique et culturelle pour de nombreuses communautés dans le monde, et il existe des sites spécifiques où les communautés dépendent du tourisme de plongée basé principalement sur les Raies Manta.</a:t>
            </a:r>
          </a:p>
          <a:p>
            <a:pPr marL="342900" lvl="0" indent="-342900" algn="just">
              <a:lnSpc>
                <a:spcPct val="115000"/>
              </a:lnSpc>
              <a:spcAft>
                <a:spcPts val="600"/>
              </a:spcAft>
              <a:buFont typeface="+mj-lt"/>
              <a:buAutoNum type="arabicPeriod"/>
              <a:tabLst>
                <a:tab pos="457200" algn="l"/>
              </a:tabLst>
            </a:pPr>
            <a:endParaRPr lang="fr-FR" sz="1800" b="1" dirty="0">
              <a:effectLst/>
              <a:latin typeface="Liberation Serif" panose="02020603050405020304" pitchFamily="18" charset="0"/>
              <a:ea typeface="Liberation Serif" panose="02020603050405020304" pitchFamily="18" charset="0"/>
              <a:cs typeface="Mangal" panose="02040503050203030202"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15</a:t>
            </a:fld>
            <a:endParaRPr lang="fr-FR"/>
          </a:p>
        </p:txBody>
      </p:sp>
    </p:spTree>
    <p:extLst>
      <p:ext uri="{BB962C8B-B14F-4D97-AF65-F5344CB8AC3E}">
        <p14:creationId xmlns:p14="http://schemas.microsoft.com/office/powerpoint/2010/main" val="2194370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mj-lt"/>
              <a:buNone/>
              <a:tabLst>
                <a:tab pos="457200" algn="l"/>
              </a:tabLst>
            </a:pPr>
            <a:r>
              <a:rPr lang="fr-FR" sz="1800" b="1" dirty="0" err="1">
                <a:solidFill>
                  <a:srgbClr val="000000"/>
                </a:solidFill>
                <a:effectLst/>
                <a:latin typeface="Times New Roman" panose="02020603050405020304" pitchFamily="18" charset="0"/>
                <a:ea typeface="Times New Roman" panose="02020603050405020304" pitchFamily="18" charset="0"/>
              </a:rPr>
              <a:t>Revision</a:t>
            </a:r>
            <a:r>
              <a:rPr lang="fr-FR" sz="1800" b="1" dirty="0">
                <a:solidFill>
                  <a:srgbClr val="000000"/>
                </a:solidFill>
                <a:effectLst/>
                <a:latin typeface="Times New Roman" panose="02020603050405020304" pitchFamily="18" charset="0"/>
                <a:ea typeface="Times New Roman" panose="02020603050405020304" pitchFamily="18" charset="0"/>
              </a:rPr>
              <a:t> du plan d’action </a:t>
            </a:r>
            <a:r>
              <a:rPr lang="fr-FR" sz="1800" b="1" dirty="0" err="1">
                <a:solidFill>
                  <a:srgbClr val="000000"/>
                </a:solidFill>
                <a:effectLst/>
                <a:latin typeface="Times New Roman" panose="02020603050405020304" pitchFamily="18" charset="0"/>
                <a:ea typeface="Times New Roman" panose="02020603050405020304" pitchFamily="18" charset="0"/>
              </a:rPr>
              <a:t>mammiféres</a:t>
            </a:r>
            <a:r>
              <a:rPr lang="fr-FR" sz="1800" b="1" dirty="0">
                <a:solidFill>
                  <a:srgbClr val="000000"/>
                </a:solidFill>
                <a:effectLst/>
                <a:latin typeface="Times New Roman" panose="02020603050405020304" pitchFamily="18" charset="0"/>
                <a:ea typeface="Times New Roman" panose="02020603050405020304" pitchFamily="18" charset="0"/>
              </a:rPr>
              <a:t> marins</a:t>
            </a:r>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Tous les cétacés et les lamantins sont inscrits à l'annexe II (protection totale) du Protocole (SPAW) et un plan d'action pour la conservation des mammifères marins dans la Grande Région Caraïbe (PAMM) a été élaboré et adopté en 2008 par les parties. </a:t>
            </a:r>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Après plus d'une décennie de mise en œuvre du PAMM dans le cadre du protocole, les parties contractantes à SPAW ont décidé, lors de leur 10e conférence des parties (COP), de réviser et de mettre à jour le PAMM, en prenant en compte les nouvelles informations disponibles et les développements intervenus depuis 2008. </a:t>
            </a:r>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Un group de 6 experts volontaires, facilité par le CAR SPAW, a été constitué pour réaliser ce travail. Il s’est rencontré à 6 reprises entre juillet et octobre. </a:t>
            </a:r>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L’ensemble du groupe de travail espèces a été consulté à 2 reprises pour relire la première et la seconde version du document complet.</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17</a:t>
            </a:fld>
            <a:endParaRPr lang="fr-FR"/>
          </a:p>
        </p:txBody>
      </p:sp>
    </p:spTree>
    <p:extLst>
      <p:ext uri="{BB962C8B-B14F-4D97-AF65-F5344CB8AC3E}">
        <p14:creationId xmlns:p14="http://schemas.microsoft.com/office/powerpoint/2010/main" val="1602608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Le document produit par le groupe de travail, a pour chaque menace identifiée comme prioritaire pour la conservation des mammifères marins dans la Caraïbe :</a:t>
            </a:r>
          </a:p>
          <a:p>
            <a:pPr marL="800100" lvl="1"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proposer des actions que les gouvernements et les organisations devraient entreprendre pour développer et améliorer les politiques et les pratiques de conservation des mammifères marins dans les 5 années à venir, et </a:t>
            </a:r>
          </a:p>
          <a:p>
            <a:pPr marL="800100" lvl="1"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présenter les ressources et l'expertise disponibles dans les réseaux d’acteurs qui travaillent sur les mammifères marins établis par le Programme SPAW. </a:t>
            </a:r>
            <a:endParaRPr lang="fr-FR" dirty="0"/>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Les menaces prioritaires ont été classées comme suit : captures accidentelles par les pêcheries, chasse et captivité, dégradation de l'habitat, pollution et santé des mammifères marins, observation commercial des </a:t>
            </a:r>
            <a:r>
              <a:rPr lang="fr-FR" sz="1800" dirty="0" err="1">
                <a:solidFill>
                  <a:srgbClr val="000000"/>
                </a:solidFill>
                <a:effectLst/>
                <a:latin typeface="Times New Roman" panose="02020603050405020304" pitchFamily="18" charset="0"/>
                <a:ea typeface="Times New Roman" panose="02020603050405020304" pitchFamily="18" charset="0"/>
              </a:rPr>
              <a:t>mammiféres</a:t>
            </a:r>
            <a:r>
              <a:rPr lang="fr-FR" sz="1800" dirty="0">
                <a:solidFill>
                  <a:srgbClr val="000000"/>
                </a:solidFill>
                <a:effectLst/>
                <a:latin typeface="Times New Roman" panose="02020603050405020304" pitchFamily="18" charset="0"/>
                <a:ea typeface="Times New Roman" panose="02020603050405020304" pitchFamily="18" charset="0"/>
              </a:rPr>
              <a:t> marins et activités associées, perturbations acoustiques, collisions avec les navires, et changement climatique. </a:t>
            </a:r>
          </a:p>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Pour chaque menace prioritaire, les actions ont été classées dans 3 catégories : </a:t>
            </a:r>
          </a:p>
          <a:p>
            <a:pPr marL="742950" lvl="1" indent="-285750" algn="just">
              <a:lnSpc>
                <a:spcPct val="115000"/>
              </a:lnSpc>
              <a:spcAft>
                <a:spcPts val="600"/>
              </a:spcAft>
              <a:buFont typeface="Arial" panose="020B0604020202020204" pitchFamily="34" charset="0"/>
              <a:buChar char="•"/>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l'évaluation, qui comprend le renforcement et la valorisation des connaissance scientifiques ; </a:t>
            </a:r>
          </a:p>
          <a:p>
            <a:pPr marL="742950" lvl="1" indent="-285750" algn="just">
              <a:lnSpc>
                <a:spcPct val="115000"/>
              </a:lnSpc>
              <a:spcAft>
                <a:spcPts val="600"/>
              </a:spcAft>
              <a:buFont typeface="Arial" panose="020B0604020202020204" pitchFamily="34" charset="0"/>
              <a:buChar char="•"/>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L’atténuation des menaces, qui comprend des mesures de gestion et l'élaboration de politiques, ainsi que l'amélioration de la règlementation et de son application ; </a:t>
            </a:r>
          </a:p>
          <a:p>
            <a:pPr marL="742950" lvl="1" indent="-285750" algn="just">
              <a:lnSpc>
                <a:spcPct val="115000"/>
              </a:lnSpc>
              <a:spcAft>
                <a:spcPts val="600"/>
              </a:spcAft>
              <a:buFont typeface="Arial" panose="020B0604020202020204" pitchFamily="34" charset="0"/>
              <a:buChar char="•"/>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le renforcement des capacités, qui comprend le renforcement des réseaux régionaux d’acteurs et le partage d'informations et de technologies. </a:t>
            </a:r>
          </a:p>
          <a:p>
            <a:pPr marL="342900" lvl="0" indent="-342900" algn="just">
              <a:lnSpc>
                <a:spcPct val="115000"/>
              </a:lnSpc>
              <a:spcAft>
                <a:spcPts val="600"/>
              </a:spcAft>
              <a:buFont typeface="+mj-lt"/>
              <a:buAutoNum type="arabicPeriod" startAt="3"/>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Pour chaque menace, une courte synthèse des informations disponibles est présentée, puis un premier tableau identifie les objectifs, les actions, et les partenaires potentiels, enfin, un second tableau présente l’expertise et autres ressources disponibles dans la région.</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18</a:t>
            </a:fld>
            <a:endParaRPr lang="fr-FR"/>
          </a:p>
        </p:txBody>
      </p:sp>
    </p:spTree>
    <p:extLst>
      <p:ext uri="{BB962C8B-B14F-4D97-AF65-F5344CB8AC3E}">
        <p14:creationId xmlns:p14="http://schemas.microsoft.com/office/powerpoint/2010/main" val="3071998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15000"/>
              </a:lnSpc>
              <a:spcAft>
                <a:spcPts val="600"/>
              </a:spcAft>
              <a:buFont typeface="+mj-lt"/>
              <a:buAutoNum type="arabicPeriod"/>
              <a:tabLst>
                <a:tab pos="457200" algn="l"/>
              </a:tabLst>
            </a:pPr>
            <a:r>
              <a:rPr lang="fr-FR" sz="1200" dirty="0">
                <a:solidFill>
                  <a:srgbClr val="000000"/>
                </a:solidFill>
                <a:effectLst/>
                <a:latin typeface="Times New Roman" panose="02020603050405020304" pitchFamily="18" charset="0"/>
                <a:ea typeface="Times New Roman" panose="02020603050405020304" pitchFamily="18" charset="0"/>
              </a:rPr>
              <a:t>Lors de la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réunion du groupe de travail sur les espèces du 28 juin,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Trois (3) experts se sont portés volontaires pour rédiger le document "Recommandations pour la conservation des tortues marines dans la région des Caraïbes".</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23 août 2022, le document a été soumis a l’ensemble du GT "espèces" </a:t>
            </a:r>
            <a:r>
              <a:rPr lang="fr-FR" sz="1800" dirty="0">
                <a:solidFill>
                  <a:srgbClr val="FF0000"/>
                </a:solidFill>
                <a:effectLst/>
                <a:latin typeface="Liberation Serif" panose="02020603050405020304" pitchFamily="18" charset="0"/>
                <a:ea typeface="Liberation Serif" panose="02020603050405020304" pitchFamily="18" charset="0"/>
                <a:cs typeface="Mangal" panose="02040503050203030202" pitchFamily="18" charset="0"/>
              </a:rPr>
              <a:t>pour examen et le 25 août 2022, les experts du groupe de travail sur les espèces ont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été invités à une réunion de présentation et validation. Le document a ensuite été revu par les experts, en fonction des commentaires faits pendant la réunion, et une dernière occasion a été donnée au GT de faire une lecture finale.</a:t>
            </a:r>
          </a:p>
          <a:p>
            <a:pPr marL="0" lvl="0" indent="0" algn="just">
              <a:lnSpc>
                <a:spcPct val="115000"/>
              </a:lnSpc>
              <a:spcAft>
                <a:spcPts val="600"/>
              </a:spcAft>
              <a:buFont typeface="+mj-lt"/>
              <a:buNone/>
              <a:tabLst>
                <a:tab pos="457200" algn="l"/>
              </a:tabLst>
            </a:pPr>
            <a:endParaRPr lang="fr-FR" sz="1200"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marL="0" lvl="0" indent="0" algn="just">
              <a:lnSpc>
                <a:spcPct val="115000"/>
              </a:lnSpc>
              <a:spcAft>
                <a:spcPts val="600"/>
              </a:spcAft>
              <a:buFont typeface="+mj-lt"/>
              <a:buNone/>
              <a:tabLst>
                <a:tab pos="457200" algn="l"/>
              </a:tabLst>
            </a:pPr>
            <a:r>
              <a:rPr lang="fr-FR" sz="1200" dirty="0">
                <a:solidFill>
                  <a:srgbClr val="FF0000"/>
                </a:solidFill>
                <a:effectLst/>
                <a:highlight>
                  <a:srgbClr val="FFFF00"/>
                </a:highlight>
                <a:latin typeface="Times New Roman" panose="02020603050405020304" pitchFamily="18" charset="0"/>
                <a:ea typeface="Times New Roman" panose="02020603050405020304" pitchFamily="18" charset="0"/>
              </a:rPr>
              <a:t>Les principales recommandations issues de ce travail sont les suivantes :</a:t>
            </a:r>
            <a:endParaRPr lang="fr-FR" sz="1200" b="0" i="0" kern="100" dirty="0">
              <a:solidFill>
                <a:srgbClr val="000000"/>
              </a:solidFill>
              <a:effectLst/>
              <a:highlight>
                <a:srgbClr val="FFFF00"/>
              </a:highlight>
              <a:latin typeface="+mn-lt"/>
              <a:ea typeface="Times New Roman" panose="02020603050405020304" pitchFamily="18" charset="0"/>
              <a:cs typeface="Times" panose="02020603050405020304" pitchFamily="18" charset="0"/>
            </a:endParaRPr>
          </a:p>
          <a:p>
            <a:pPr marL="228600" indent="-228600" algn="just">
              <a:buFont typeface="+mj-lt"/>
              <a:buAutoNum type="arabicPeriod"/>
            </a:pPr>
            <a:endParaRPr lang="fr-FR" sz="1200" b="0" i="0" kern="100" dirty="0">
              <a:solidFill>
                <a:srgbClr val="000000"/>
              </a:solidFill>
              <a:effectLst/>
              <a:latin typeface="+mn-lt"/>
              <a:ea typeface="Times New Roman" panose="02020603050405020304" pitchFamily="18" charset="0"/>
              <a:cs typeface="Times" panose="02020603050405020304" pitchFamily="18" charset="0"/>
            </a:endParaRPr>
          </a:p>
          <a:p>
            <a:pPr marL="228600" indent="-228600" algn="just">
              <a:buFont typeface="+mj-lt"/>
              <a:buAutoNum type="arabicPeriod"/>
            </a:pPr>
            <a:r>
              <a:rPr lang="fr-FR" sz="1200" b="0" i="0" kern="100" dirty="0">
                <a:solidFill>
                  <a:srgbClr val="000000"/>
                </a:solidFill>
                <a:effectLst/>
                <a:latin typeface="+mn-lt"/>
                <a:ea typeface="Times New Roman" panose="02020603050405020304" pitchFamily="18" charset="0"/>
                <a:cs typeface="Times" panose="02020603050405020304" pitchFamily="18" charset="0"/>
              </a:rPr>
              <a:t>Préparer un document d'information qui résume le cadre réglementaire et toutes les données disponibles sur l'exploitation des populations de tortues de mer par les Parties SPAW </a:t>
            </a:r>
            <a:endParaRPr lang="fr-FR" sz="1200" b="0" i="0" dirty="0">
              <a:solidFill>
                <a:srgbClr val="000000"/>
              </a:solidFill>
              <a:effectLst/>
              <a:latin typeface="+mn-lt"/>
              <a:ea typeface="Times New Roman" panose="02020603050405020304" pitchFamily="18" charset="0"/>
              <a:cs typeface="Times" panose="02020603050405020304" pitchFamily="18" charset="0"/>
            </a:endParaRPr>
          </a:p>
          <a:p>
            <a:pPr marL="228600" lvl="0" indent="-228600" algn="just">
              <a:buFont typeface="+mj-lt"/>
              <a:buAutoNum type="arabicPeriod"/>
            </a:pPr>
            <a:r>
              <a:rPr lang="fr-FR" sz="1200" b="0" i="0" dirty="0">
                <a:solidFill>
                  <a:srgbClr val="000000"/>
                </a:solidFill>
                <a:effectLst/>
                <a:latin typeface="+mn-lt"/>
                <a:ea typeface="Times New Roman" panose="02020603050405020304" pitchFamily="18" charset="0"/>
                <a:cs typeface="Times" panose="02020603050405020304" pitchFamily="18" charset="0"/>
              </a:rPr>
              <a:t>initier un dialogue avec les Parties contractantes non conformes afin d'identifier les obstacles aux moratoires sur les prélèvements de tortues de mer, ou au moins les obstacles à une gestion basée sur des critères biologiquement significatif</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dirty="0">
                <a:effectLst/>
                <a:latin typeface="Times" panose="02020603050405020304" pitchFamily="18" charset="0"/>
                <a:ea typeface="Times New Roman" panose="02020603050405020304" pitchFamily="18" charset="0"/>
                <a:cs typeface="Times New Roman" panose="02020603050405020304" pitchFamily="18" charset="0"/>
              </a:rPr>
              <a:t>élaborer une stratégie pour lutter contre les prises accidentelles de tortues dans les pêcheries </a:t>
            </a:r>
            <a:r>
              <a:rPr lang="fr-FR" sz="1200" b="0" i="0" kern="100" dirty="0">
                <a:solidFill>
                  <a:srgbClr val="000000"/>
                </a:solidFill>
                <a:effectLst/>
                <a:latin typeface="+mn-lt"/>
                <a:ea typeface="Times New Roman" panose="02020603050405020304" pitchFamily="18" charset="0"/>
                <a:cs typeface="Times" panose="02020603050405020304" pitchFamily="18" charset="0"/>
              </a:rPr>
              <a:t>côtières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0" kern="100" dirty="0" err="1">
                <a:solidFill>
                  <a:srgbClr val="000000"/>
                </a:solidFill>
                <a:effectLst/>
                <a:latin typeface="+mn-lt"/>
                <a:ea typeface="Times New Roman" panose="02020603050405020304" pitchFamily="18" charset="0"/>
                <a:cs typeface="Times" panose="02020603050405020304" pitchFamily="18" charset="0"/>
              </a:rPr>
              <a:t>Cooperer</a:t>
            </a:r>
            <a:r>
              <a:rPr lang="fr-FR" sz="1200" b="0" i="0" kern="100" dirty="0">
                <a:solidFill>
                  <a:srgbClr val="000000"/>
                </a:solidFill>
                <a:effectLst/>
                <a:latin typeface="+mn-lt"/>
                <a:ea typeface="Times New Roman" panose="02020603050405020304" pitchFamily="18" charset="0"/>
                <a:cs typeface="Times" panose="02020603050405020304" pitchFamily="18" charset="0"/>
              </a:rPr>
              <a:t> </a:t>
            </a:r>
            <a:r>
              <a:rPr lang="fr-FR" sz="1800" b="0" i="0" u="none" strike="noStrike" baseline="0" dirty="0">
                <a:solidFill>
                  <a:srgbClr val="000000"/>
                </a:solidFill>
                <a:latin typeface="Times New Roman" panose="02020603050405020304" pitchFamily="18" charset="0"/>
              </a:rPr>
              <a:t>avec </a:t>
            </a:r>
            <a:r>
              <a:rPr lang="fr-FR" sz="1200" b="0" i="0" kern="100" dirty="0">
                <a:solidFill>
                  <a:srgbClr val="000000"/>
                </a:solidFill>
                <a:effectLst/>
                <a:latin typeface="+mn-lt"/>
                <a:ea typeface="Times New Roman" panose="02020603050405020304" pitchFamily="18" charset="0"/>
                <a:cs typeface="Times" panose="02020603050405020304" pitchFamily="18" charset="0"/>
              </a:rPr>
              <a:t>la Convention interaméricaine pour la protection et la conservation des tortues marines (IAC) </a:t>
            </a:r>
            <a:r>
              <a:rPr lang="fr-FR" sz="1200" b="0" i="0" u="none" strike="noStrike" baseline="0" dirty="0">
                <a:solidFill>
                  <a:srgbClr val="000000"/>
                </a:solidFill>
                <a:latin typeface="Times New Roman" panose="02020603050405020304" pitchFamily="18" charset="0"/>
              </a:rPr>
              <a:t>dans le but d’identifier et d’aborder les menaces envers la population des tortues luths de l’Atlantique nord-ouest</a:t>
            </a:r>
            <a:r>
              <a:rPr lang="fr-FR" sz="1200" b="0" i="0" kern="100" dirty="0">
                <a:solidFill>
                  <a:srgbClr val="000000"/>
                </a:solidFill>
                <a:effectLst/>
                <a:latin typeface="+mn-lt"/>
                <a:ea typeface="Times New Roman" panose="02020603050405020304" pitchFamily="18" charset="0"/>
                <a:cs typeface="Times" panose="02020603050405020304" pitchFamily="18" charset="0"/>
              </a:rPr>
              <a:t>. </a:t>
            </a:r>
            <a:endParaRPr lang="fr-FR" sz="1200" b="0" i="0" kern="100" dirty="0">
              <a:effectLst/>
              <a:latin typeface="+mn-lt"/>
              <a:ea typeface="NSimSun" panose="02010609030101010101" pitchFamily="49" charset="-122"/>
              <a:cs typeface="Times"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0" kern="100" dirty="0">
                <a:solidFill>
                  <a:srgbClr val="000000"/>
                </a:solidFill>
                <a:effectLst/>
                <a:latin typeface="+mn-lt"/>
                <a:ea typeface="Times New Roman" panose="02020603050405020304" pitchFamily="18" charset="0"/>
                <a:cs typeface="Times" panose="02020603050405020304" pitchFamily="18" charset="0"/>
              </a:rPr>
              <a:t>Dialoguer avec les Parties ayant des prélèvements indigènes répondant aux besoins traditionnels de subsistance et culturels de leurs populations locales (y compris la collecte d'œufs), en vertu de l'article 14 du Protocole SPAW, de fournir des informations sur les </a:t>
            </a:r>
            <a:r>
              <a:rPr lang="fr-FR" sz="1200" b="0" i="0" kern="100" dirty="0" err="1">
                <a:solidFill>
                  <a:srgbClr val="000000"/>
                </a:solidFill>
                <a:effectLst/>
                <a:latin typeface="+mn-lt"/>
                <a:ea typeface="Times New Roman" panose="02020603050405020304" pitchFamily="18" charset="0"/>
                <a:cs typeface="Times" panose="02020603050405020304" pitchFamily="18" charset="0"/>
              </a:rPr>
              <a:t>prélévement</a:t>
            </a:r>
            <a:r>
              <a:rPr lang="fr-FR" sz="1200" b="0" i="0" kern="100" dirty="0">
                <a:solidFill>
                  <a:srgbClr val="000000"/>
                </a:solidFill>
                <a:effectLst/>
                <a:latin typeface="+mn-lt"/>
                <a:ea typeface="Times New Roman" panose="02020603050405020304" pitchFamily="18" charset="0"/>
                <a:cs typeface="Times" panose="02020603050405020304" pitchFamily="18" charset="0"/>
              </a:rPr>
              <a:t> et de soumettre un demande d'exemption si nécessaire.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0" dirty="0">
                <a:solidFill>
                  <a:srgbClr val="000000"/>
                </a:solidFill>
                <a:effectLst/>
                <a:latin typeface="+mn-lt"/>
                <a:ea typeface="Times New Roman" panose="02020603050405020304" pitchFamily="18" charset="0"/>
                <a:cs typeface="Times" panose="02020603050405020304" pitchFamily="18" charset="0"/>
              </a:rPr>
              <a:t>Réaliser une </a:t>
            </a:r>
            <a:r>
              <a:rPr lang="fr-FR" sz="1200" b="0" i="0" dirty="0" err="1">
                <a:solidFill>
                  <a:srgbClr val="000000"/>
                </a:solidFill>
                <a:effectLst/>
                <a:latin typeface="+mn-lt"/>
                <a:ea typeface="Times New Roman" panose="02020603050405020304" pitchFamily="18" charset="0"/>
                <a:cs typeface="Times" panose="02020603050405020304" pitchFamily="18" charset="0"/>
              </a:rPr>
              <a:t>enquete</a:t>
            </a:r>
            <a:r>
              <a:rPr lang="fr-FR" sz="1200" b="0" i="0" dirty="0">
                <a:solidFill>
                  <a:srgbClr val="000000"/>
                </a:solidFill>
                <a:effectLst/>
                <a:latin typeface="+mn-lt"/>
                <a:ea typeface="Times New Roman" panose="02020603050405020304" pitchFamily="18" charset="0"/>
                <a:cs typeface="Times" panose="02020603050405020304" pitchFamily="18" charset="0"/>
              </a:rPr>
              <a:t> </a:t>
            </a:r>
            <a:r>
              <a:rPr lang="fr-FR" sz="1200" b="0" i="0" dirty="0" err="1">
                <a:solidFill>
                  <a:srgbClr val="000000"/>
                </a:solidFill>
                <a:effectLst/>
                <a:latin typeface="+mn-lt"/>
                <a:ea typeface="Times New Roman" panose="02020603050405020304" pitchFamily="18" charset="0"/>
                <a:cs typeface="Times" panose="02020603050405020304" pitchFamily="18" charset="0"/>
              </a:rPr>
              <a:t>aupres</a:t>
            </a:r>
            <a:r>
              <a:rPr lang="fr-FR" sz="1200" b="0" i="0" dirty="0">
                <a:solidFill>
                  <a:srgbClr val="000000"/>
                </a:solidFill>
                <a:effectLst/>
                <a:latin typeface="+mn-lt"/>
                <a:ea typeface="Times New Roman" panose="02020603050405020304" pitchFamily="18" charset="0"/>
                <a:cs typeface="Times" panose="02020603050405020304" pitchFamily="18" charset="0"/>
              </a:rPr>
              <a:t> des Parties de SPAW et observateurs sur l’application de la réglementation au niveau national pour aider à identifier les lacunes et les obstacles à une application efficace. </a:t>
            </a:r>
            <a:endParaRPr lang="fr-FR" sz="1200" b="0" i="0" dirty="0">
              <a:latin typeface="+mn-lt"/>
              <a:cs typeface="Times"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800" b="0" i="1" dirty="0">
                <a:solidFill>
                  <a:srgbClr val="000000"/>
                </a:solidFill>
                <a:effectLst/>
                <a:latin typeface="Times" panose="02020603050405020304" pitchFamily="18" charset="0"/>
                <a:ea typeface="Times New Roman" panose="02020603050405020304" pitchFamily="18" charset="0"/>
                <a:cs typeface="Times New Roman" panose="02020603050405020304" pitchFamily="18" charset="0"/>
              </a:rPr>
              <a:t>Soutenir les Parties dans l'élaboration, la révision et/ou la mise à jour de leurs plans d'action pour le rétablissement des tortues marines (STRAP)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z="1200" b="0" i="0" kern="100" dirty="0">
                <a:solidFill>
                  <a:srgbClr val="000000"/>
                </a:solidFill>
                <a:effectLst/>
                <a:latin typeface="+mn-lt"/>
                <a:ea typeface="Times New Roman" panose="02020603050405020304" pitchFamily="18" charset="0"/>
                <a:cs typeface="Times New Roman" panose="02020603050405020304" pitchFamily="18" charset="0"/>
              </a:rPr>
              <a:t>Dialoguer avec les futures Parties signataires du Protocole SPAW, </a:t>
            </a:r>
            <a:r>
              <a:rPr lang="fr-FR" sz="1800" dirty="0">
                <a:effectLst/>
                <a:latin typeface="Times" panose="02020603050405020304" pitchFamily="18" charset="0"/>
                <a:ea typeface="Times New Roman" panose="02020603050405020304" pitchFamily="18" charset="0"/>
                <a:cs typeface="Times New Roman" panose="02020603050405020304" pitchFamily="18" charset="0"/>
              </a:rPr>
              <a:t>afin de garantir une compréhension commune des exigences du protocole SPAW, en particulier en ce qui concerne la protection des tortues</a:t>
            </a:r>
            <a:endParaRPr lang="fr-FR" sz="1200" b="0" i="0" dirty="0">
              <a:latin typeface="+mn-lt"/>
              <a:cs typeface="Times" panose="02020603050405020304" pitchFamily="18" charset="0"/>
            </a:endParaRP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19</a:t>
            </a:fld>
            <a:endParaRPr lang="fr-FR"/>
          </a:p>
        </p:txBody>
      </p:sp>
    </p:spTree>
    <p:extLst>
      <p:ext uri="{BB962C8B-B14F-4D97-AF65-F5344CB8AC3E}">
        <p14:creationId xmlns:p14="http://schemas.microsoft.com/office/powerpoint/2010/main" val="663688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Lors de la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réunion du groupe de travail sur les espèces du 28 juin, 2 experts se sont portés volontaires pour rédiger le document "Recommandations pour la conservation du Poisson-scie dans la région des Caraïbes".</a:t>
            </a: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18 août 2022, le document "Recommandations pour la conservation du Poisson-scie dans la région des Caraïbes" a été soumis au GT "espèces entières" pour examen. Puis Le 22 août 2022, les experts du groupe de travail sur les espèces ont été invités à une réunion de validation. Les experts (4) se sont réunis pour discuter de ces recommandations pour la conservation du Poisson-scie dans la grande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region</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Caraïbes. Le document a ensuite été revu par les experts, en fonction des commentaires faits pendant la réunion, et une dernière occasion a été donnée au GT de faire une lecture finale.</a:t>
            </a: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r>
              <a:rPr lang="fr-FR" sz="1800" dirty="0">
                <a:solidFill>
                  <a:srgbClr val="FF0000"/>
                </a:solidFill>
                <a:effectLst/>
                <a:highlight>
                  <a:srgbClr val="FFFF00"/>
                </a:highlight>
                <a:latin typeface="Times New Roman" panose="02020603050405020304" pitchFamily="18" charset="0"/>
                <a:ea typeface="Times New Roman" panose="02020603050405020304" pitchFamily="18" charset="0"/>
              </a:rPr>
              <a:t>Les principales recommandations issu de ce travail sont les suivantes :</a:t>
            </a:r>
            <a:endParaRPr lang="fr-FR" sz="1800" b="0" i="0" kern="100" dirty="0">
              <a:solidFill>
                <a:srgbClr val="000000"/>
              </a:solidFill>
              <a:effectLst/>
              <a:highlight>
                <a:srgbClr val="FFFF00"/>
              </a:highlight>
              <a:latin typeface="+mn-lt"/>
              <a:ea typeface="Times New Roman" panose="02020603050405020304" pitchFamily="18" charset="0"/>
              <a:cs typeface="Times" panose="02020603050405020304" pitchFamily="18" charset="0"/>
            </a:endParaRPr>
          </a:p>
          <a:p>
            <a:pPr marL="342900" lvl="0" indent="-342900" algn="just">
              <a:lnSpc>
                <a:spcPct val="115000"/>
              </a:lnSpc>
              <a:spcAft>
                <a:spcPts val="600"/>
              </a:spcAft>
              <a:buFont typeface="+mj-lt"/>
              <a:buAutoNum type="arabicPeriod"/>
            </a:pPr>
            <a:endParaRPr lang="fr-FR" sz="1800" b="0" i="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600"/>
              </a:spcAft>
              <a:buFont typeface="+mj-lt"/>
              <a:buAutoNum type="arabicPeriod"/>
            </a:pPr>
            <a:r>
              <a:rPr lang="fr-FR" sz="1800" b="0" i="0" dirty="0">
                <a:effectLst/>
                <a:latin typeface="Times New Roman" panose="02020603050405020304" pitchFamily="18" charset="0"/>
                <a:ea typeface="Times New Roman" panose="02020603050405020304" pitchFamily="18" charset="0"/>
              </a:rPr>
              <a:t>Supporter les pays afin de définir des réglementations nationales pour interdire explicitement et spécifiquement la pêche, la mise à mort, la rétention, la vente et le commerce du poisson-scie</a:t>
            </a:r>
          </a:p>
          <a:p>
            <a:pPr marL="342900" lvl="0" indent="-342900" algn="just">
              <a:lnSpc>
                <a:spcPct val="115000"/>
              </a:lnSpc>
              <a:spcAft>
                <a:spcPts val="600"/>
              </a:spcAft>
              <a:buFont typeface="+mj-lt"/>
              <a:buAutoNum type="arabicPeriod"/>
            </a:pPr>
            <a:r>
              <a:rPr lang="fr-FR" sz="1800" b="0" i="0" dirty="0">
                <a:effectLst/>
                <a:latin typeface="Times New Roman" panose="02020603050405020304" pitchFamily="18" charset="0"/>
                <a:ea typeface="Times New Roman" panose="02020603050405020304" pitchFamily="18" charset="0"/>
              </a:rPr>
              <a:t>Développer des programmes de sensibilisation pour mettre en œuvre des mesures de protection et promouvoir la remise à l'eau du poisson-scie en toute sécurité </a:t>
            </a:r>
          </a:p>
          <a:p>
            <a:pPr marL="342900" lvl="0" indent="-342900" algn="just">
              <a:lnSpc>
                <a:spcPct val="115000"/>
              </a:lnSpc>
              <a:spcAft>
                <a:spcPts val="600"/>
              </a:spcAft>
              <a:buFont typeface="+mj-lt"/>
              <a:buAutoNum type="arabicPeriod"/>
            </a:pPr>
            <a:r>
              <a:rPr lang="fr-FR" sz="1800" b="0" i="0" dirty="0">
                <a:effectLst/>
                <a:latin typeface="Times New Roman" panose="02020603050405020304" pitchFamily="18" charset="0"/>
                <a:ea typeface="Times New Roman" panose="02020603050405020304" pitchFamily="18" charset="0"/>
              </a:rPr>
              <a:t>Accompagner la mise en œuvre de mesures de gestion de la pêche, visant à minimiser les prises  volontaire ou non des poisson-scie</a:t>
            </a:r>
          </a:p>
          <a:p>
            <a:pPr marL="342900" lvl="0" indent="-342900" algn="just">
              <a:lnSpc>
                <a:spcPct val="115000"/>
              </a:lnSpc>
              <a:spcAft>
                <a:spcPts val="600"/>
              </a:spcAft>
              <a:buFont typeface="+mj-lt"/>
              <a:buAutoNum type="arabicPeriod"/>
            </a:pPr>
            <a:r>
              <a:rPr lang="fr-FR" sz="1800" b="0" i="0" dirty="0">
                <a:effectLst/>
                <a:latin typeface="Times New Roman" panose="02020603050405020304" pitchFamily="18" charset="0"/>
              </a:rPr>
              <a:t>Localiser et </a:t>
            </a:r>
            <a:r>
              <a:rPr lang="fr-FR" sz="1800" b="0" i="0" dirty="0">
                <a:effectLst/>
                <a:latin typeface="Times New Roman" panose="02020603050405020304" pitchFamily="18" charset="0"/>
                <a:ea typeface="Times New Roman" panose="02020603050405020304" pitchFamily="18" charset="0"/>
              </a:rPr>
              <a:t>protéger les habitats critiques du poisson-scie, en particulier les mangroves, dans toute la région</a:t>
            </a: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defRPr/>
            </a:pPr>
            <a:r>
              <a:rPr lang="fr-FR" sz="1800" b="0" i="0" dirty="0">
                <a:solidFill>
                  <a:srgbClr val="000000"/>
                </a:solidFill>
                <a:effectLst/>
                <a:latin typeface="Times New Roman" panose="02020603050405020304" pitchFamily="18" charset="0"/>
                <a:ea typeface="Times New Roman" panose="02020603050405020304" pitchFamily="18" charset="0"/>
              </a:rPr>
              <a:t>Etablir un plan d'action régional (RPOA) pour le rétablissement du poisson-scie afin de rehausser le profil de l’espèce et de faciliter l’alignement, la coopération, le partage de l’information et le renforcement des capacités parmi les Parties contractantes  SPAW.</a:t>
            </a:r>
          </a:p>
          <a:p>
            <a:pPr marL="342900" lvl="0" indent="-342900" algn="just">
              <a:lnSpc>
                <a:spcPct val="115000"/>
              </a:lnSpc>
              <a:spcAft>
                <a:spcPts val="600"/>
              </a:spcAft>
              <a:buFont typeface="+mj-lt"/>
              <a:buAutoNum type="arabicPeriod"/>
            </a:pPr>
            <a:endParaRPr lang="fr-FR" b="0"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20</a:t>
            </a:fld>
            <a:endParaRPr lang="fr-FR"/>
          </a:p>
        </p:txBody>
      </p:sp>
    </p:spTree>
    <p:extLst>
      <p:ext uri="{BB962C8B-B14F-4D97-AF65-F5344CB8AC3E}">
        <p14:creationId xmlns:p14="http://schemas.microsoft.com/office/powerpoint/2010/main" val="70617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 l’agenda de ce groupe de travail est assez dense je vous propose de le diviser en 2 parties :</a:t>
            </a:r>
          </a:p>
          <a:p>
            <a:endParaRPr lang="fr-FR" dirty="0"/>
          </a:p>
          <a:p>
            <a:pPr marL="171450" indent="-171450">
              <a:buFont typeface="Arial" panose="020B0604020202020204" pitchFamily="34" charset="0"/>
              <a:buChar char="•"/>
            </a:pPr>
            <a:r>
              <a:rPr lang="fr-FR" dirty="0"/>
              <a:t>la première partie afin de resituer le cadre et le fonctionnement du travail du groupe  pour cette biennale qui sera suivi de la présentation des avis des experts sur les 7 proposition d’</a:t>
            </a:r>
            <a:r>
              <a:rPr lang="fr-FR" dirty="0" err="1"/>
              <a:t>especes</a:t>
            </a:r>
            <a:r>
              <a:rPr lang="fr-FR" dirty="0"/>
              <a:t> devrait durer 15 min </a:t>
            </a:r>
          </a:p>
          <a:p>
            <a:pPr marL="171450" indent="-171450">
              <a:buFont typeface="Arial" panose="020B0604020202020204" pitchFamily="34" charset="0"/>
              <a:buChar char="•"/>
            </a:pPr>
            <a:r>
              <a:rPr lang="fr-FR" dirty="0"/>
              <a:t>Vous pourrez ensuite prendre le temps de discuter de ces propositions avant d’aborder</a:t>
            </a:r>
          </a:p>
          <a:p>
            <a:pPr marL="171450" indent="-171450">
              <a:buFont typeface="Arial" panose="020B0604020202020204" pitchFamily="34" charset="0"/>
              <a:buChar char="•"/>
            </a:pPr>
            <a:r>
              <a:rPr lang="fr-FR" dirty="0"/>
              <a:t>Les 4 derniers points de l’agenda soit la mise a jour du plan d’action MM, les recommandations de gestion faite par les experts pour la protection des tortues marines, des poissons scie et de mérous de Nassau</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a:t>
            </a:fld>
            <a:endParaRPr lang="fr-FR"/>
          </a:p>
        </p:txBody>
      </p:sp>
    </p:spTree>
    <p:extLst>
      <p:ext uri="{BB962C8B-B14F-4D97-AF65-F5344CB8AC3E}">
        <p14:creationId xmlns:p14="http://schemas.microsoft.com/office/powerpoint/2010/main" val="1484139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algn="just">
              <a:lnSpc>
                <a:spcPct val="115000"/>
              </a:lnSpc>
              <a:spcAft>
                <a:spcPts val="600"/>
              </a:spcAft>
              <a:buFont typeface="+mj-lt"/>
              <a:buAutoNum type="arabicPeriod"/>
              <a:tabLst>
                <a:tab pos="457200" algn="l"/>
              </a:tabLst>
            </a:pPr>
            <a:r>
              <a:rPr lang="fr-FR" sz="1800" dirty="0">
                <a:solidFill>
                  <a:srgbClr val="000000"/>
                </a:solidFill>
                <a:effectLst/>
                <a:latin typeface="Times New Roman" panose="02020603050405020304" pitchFamily="18" charset="0"/>
                <a:ea typeface="Times New Roman" panose="02020603050405020304" pitchFamily="18" charset="0"/>
              </a:rPr>
              <a:t>Lors de la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réunion du groupe de travail sur les espèces du </a:t>
            </a:r>
            <a:r>
              <a:rPr lang="fr-FR" sz="1800" b="0" dirty="0">
                <a:effectLst/>
                <a:latin typeface="Liberation Serif" panose="02020603050405020304" pitchFamily="18" charset="0"/>
                <a:ea typeface="Liberation Serif" panose="02020603050405020304" pitchFamily="18" charset="0"/>
                <a:cs typeface="Mangal" panose="02040503050203030202" pitchFamily="18" charset="0"/>
              </a:rPr>
              <a:t>28 juin, un expert s'est porté volontaire pour rédiger le document "Recommandations pour la conservation du Mérou de Nassau dans la région des Caraïbes". </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9 août 2022, le document a été soumis a l’ensemble du GT "espèces" pour examen. </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Et Le 17 août 2022, les experts du groupe de travail sur les espèces ont été invités à une réunion de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presentation</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et validation. Le document a ensuite été revu par les experts, en fonction des commentaires faits pendant la réunion, et une dernière occasion a été donnée au GT de faire une lecture finale.</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r>
              <a:rPr lang="fr-FR" sz="1800" dirty="0">
                <a:solidFill>
                  <a:srgbClr val="FF0000"/>
                </a:solidFill>
                <a:effectLst/>
                <a:highlight>
                  <a:srgbClr val="FFFF00"/>
                </a:highlight>
                <a:latin typeface="Times New Roman" panose="02020603050405020304" pitchFamily="18" charset="0"/>
                <a:ea typeface="Times New Roman" panose="02020603050405020304" pitchFamily="18" charset="0"/>
              </a:rPr>
              <a:t>Les principales recommandations issu de ce travail sont les suivantes :</a:t>
            </a:r>
            <a:endParaRPr lang="fr-FR" sz="1800" b="0" i="0" kern="100" dirty="0">
              <a:solidFill>
                <a:srgbClr val="000000"/>
              </a:solidFill>
              <a:effectLst/>
              <a:highlight>
                <a:srgbClr val="FFFF00"/>
              </a:highlight>
              <a:latin typeface="+mn-lt"/>
              <a:ea typeface="Times New Roman" panose="02020603050405020304" pitchFamily="18" charset="0"/>
              <a:cs typeface="Times" panose="02020603050405020304" pitchFamily="18" charset="0"/>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pPr>
            <a:endPar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lvl="0" indent="-342900" algn="just">
              <a:lnSpc>
                <a:spcPct val="115000"/>
              </a:lnSpc>
              <a:spcAft>
                <a:spcPts val="600"/>
              </a:spcAft>
              <a:buFont typeface="+mj-lt"/>
              <a:buAutoNum type="arabicPeriod"/>
            </a:pP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Les parties contractantes SPAW aident la COPACO à mettre en œuvre le plan régional </a:t>
            </a:r>
            <a:r>
              <a:rPr lang="fr-FR" sz="1200" kern="150" dirty="0">
                <a:effectLst/>
                <a:latin typeface="Times New Roman" panose="02020603050405020304" pitchFamily="18" charset="0"/>
                <a:ea typeface="NSimSun" panose="02010609030101010101" pitchFamily="49" charset="-122"/>
                <a:cs typeface="Arial" panose="020B0604020202020204" pitchFamily="34" charset="0"/>
              </a:rPr>
              <a:t>de gestion des pêches pour les agrégats de frai</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de poissons en soutenant et en veillant à ce que leurs départements ou ministères de la pêche ou autres départements ou ministères appropriés mettent en œuvre et appliquent des fermetures saisonnières harmonisées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pour toute la pêche commerciale et récréative du mérou de Nassau, au moins pour la période allant du 1er décembre au 31 mars. Une saison de fermeture régionale harmonisée est essentielle pour protéger la reproduction du mérou de Nassau et est vitale pour la survie de l'espèce et pour assurer une pêche durable en dehors des saisons de fermeture</a:t>
            </a:r>
            <a:r>
              <a:rPr lang="fr-FR" sz="1200" kern="150" dirty="0">
                <a:solidFill>
                  <a:srgbClr val="666666"/>
                </a:solidFill>
                <a:effectLst/>
                <a:latin typeface="Times New Roman" panose="02020603050405020304" pitchFamily="18" charset="0"/>
                <a:ea typeface="Times New Roman" panose="02020603050405020304" pitchFamily="18" charset="0"/>
                <a:cs typeface="Arial" panose="020B0604020202020204" pitchFamily="34" charset="0"/>
              </a:rPr>
              <a:t>.</a:t>
            </a:r>
            <a:endParaRPr lang="fr-FR" sz="1200" kern="150" dirty="0">
              <a:effectLst/>
              <a:latin typeface="Liberation Serif" panose="02020603050405020304" pitchFamily="18" charset="0"/>
              <a:ea typeface="NSimSun" panose="02010609030101010101" pitchFamily="49" charset="-122"/>
              <a:cs typeface="Arial" panose="020B0604020202020204" pitchFamily="34" charset="0"/>
            </a:endParaRPr>
          </a:p>
          <a:p>
            <a:pPr marL="0" indent="0" algn="just">
              <a:lnSpc>
                <a:spcPct val="115000"/>
              </a:lnSpc>
              <a:spcAft>
                <a:spcPts val="600"/>
              </a:spcAft>
              <a:buFont typeface="+mj-lt"/>
              <a:buNone/>
            </a:pPr>
            <a:r>
              <a:rPr lang="fr-FR" sz="1200" kern="150" dirty="0">
                <a:effectLst/>
                <a:latin typeface="Liberation Serif" panose="02020603050405020304" pitchFamily="18" charset="0"/>
                <a:ea typeface="NSimSun" panose="02010609030101010101" pitchFamily="49" charset="-122"/>
                <a:cs typeface="Arial" panose="020B0604020202020204" pitchFamily="34" charset="0"/>
              </a:rPr>
              <a:t> </a:t>
            </a:r>
          </a:p>
          <a:p>
            <a:pPr marL="342900" lvl="0" indent="-342900" algn="just">
              <a:lnSpc>
                <a:spcPct val="115000"/>
              </a:lnSpc>
              <a:spcAft>
                <a:spcPts val="600"/>
              </a:spcAft>
              <a:buFont typeface="+mj-lt"/>
              <a:buAutoNum type="arabicPeriod"/>
            </a:pP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Les Parties contractantes de SPAW mettent en œuvre des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mesures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supplémentaires de fermeture saisonnière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jugées appropriées au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niveau national</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Les parties contractantes doivent être attentives à appliquer le principe de précaution aux stratégies de gestion nationales afin de tenir compte des lacunes en matière d'information, en particulier compte tenu du statut de danger critique d'extinction de cette espèce et du déclin continu de la population</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Les plans de gestion nationaux complètent les actions au niveau régional et sont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nécessaires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pour guider la gestion des ressources entre les pays ayant des cadres réglementaires différents</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Ces plans devraient prévoir un suivi et une évaluation accrus de l'adéquation des mesures de gestion de la pêche et de leur application.</a:t>
            </a:r>
            <a:endParaRPr lang="fr-FR" sz="1200" kern="150" dirty="0">
              <a:effectLst/>
              <a:latin typeface="Liberation Serif" panose="02020603050405020304" pitchFamily="18" charset="0"/>
              <a:ea typeface="NSimSun" panose="02010609030101010101" pitchFamily="49" charset="-122"/>
              <a:cs typeface="Arial" panose="020B0604020202020204" pitchFamily="34" charset="0"/>
            </a:endParaRPr>
          </a:p>
          <a:p>
            <a:pPr marL="342900" indent="-342900" algn="just">
              <a:lnSpc>
                <a:spcPct val="115000"/>
              </a:lnSpc>
              <a:spcAft>
                <a:spcPts val="600"/>
              </a:spcAft>
              <a:buFont typeface="+mj-lt"/>
              <a:buAutoNum type="arabicPeriod"/>
            </a:pPr>
            <a:endParaRPr lang="fr-FR" sz="1200" kern="150" dirty="0">
              <a:effectLst/>
              <a:latin typeface="Liberation Serif" panose="02020603050405020304" pitchFamily="18" charset="0"/>
              <a:ea typeface="NSimSun" panose="02010609030101010101" pitchFamily="49" charset="-122"/>
              <a:cs typeface="Arial" panose="020B0604020202020204" pitchFamily="34" charset="0"/>
            </a:endParaRPr>
          </a:p>
          <a:p>
            <a:pPr marL="342900" lvl="0" indent="-342900" algn="just">
              <a:lnSpc>
                <a:spcPct val="115000"/>
              </a:lnSpc>
              <a:spcAft>
                <a:spcPts val="600"/>
              </a:spcAft>
              <a:buFont typeface="+mj-lt"/>
              <a:buAutoNum type="arabicPeriod"/>
            </a:pP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secrétariat du SPAW et le CAR-SPAW peuvent contribuer à la mise en œuvre du plan régional de </a:t>
            </a:r>
            <a:r>
              <a:rPr lang="fr-FR" sz="1200" kern="150" dirty="0">
                <a:effectLst/>
                <a:latin typeface="Times New Roman" panose="02020603050405020304" pitchFamily="18" charset="0"/>
                <a:ea typeface="NSimSun" panose="02010609030101010101" pitchFamily="49" charset="-122"/>
                <a:cs typeface="Arial" panose="020B0604020202020204" pitchFamily="34" charset="0"/>
              </a:rPr>
              <a:t>de gestion des pêches pour les agrégats de frai</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de poissons en recherchant des possibilités de collaboration et de coopération avec le secrétariat de la COPACO et d'autres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organisations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régionales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de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pêche</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telles que le GCFI (Gulf and Caribbean </a:t>
            </a:r>
            <a:r>
              <a:rPr lang="fr-FR" sz="1200" kern="150" dirty="0" err="1">
                <a:effectLst/>
                <a:latin typeface="Times New Roman" panose="02020603050405020304" pitchFamily="18" charset="0"/>
                <a:ea typeface="Times New Roman" panose="02020603050405020304" pitchFamily="18" charset="0"/>
                <a:cs typeface="Arial" panose="020B0604020202020204" pitchFamily="34" charset="0"/>
              </a:rPr>
              <a:t>Fisheries</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Institute) et le CRFM (Caribbean </a:t>
            </a:r>
            <a:r>
              <a:rPr lang="fr-FR" sz="1200" kern="150" dirty="0" err="1">
                <a:effectLst/>
                <a:latin typeface="Times New Roman" panose="02020603050405020304" pitchFamily="18" charset="0"/>
                <a:ea typeface="Times New Roman" panose="02020603050405020304" pitchFamily="18" charset="0"/>
                <a:cs typeface="Arial" panose="020B0604020202020204" pitchFamily="34" charset="0"/>
              </a:rPr>
              <a:t>Regional</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200" kern="150" dirty="0" err="1">
                <a:effectLst/>
                <a:latin typeface="Times New Roman" panose="02020603050405020304" pitchFamily="18" charset="0"/>
                <a:ea typeface="Times New Roman" panose="02020603050405020304" pitchFamily="18" charset="0"/>
                <a:cs typeface="Arial" panose="020B0604020202020204" pitchFamily="34" charset="0"/>
              </a:rPr>
              <a:t>Fisheries</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a:t>
            </a:r>
            <a:r>
              <a:rPr lang="fr-FR" sz="1200" kern="150" dirty="0" err="1">
                <a:effectLst/>
                <a:latin typeface="Times New Roman" panose="02020603050405020304" pitchFamily="18" charset="0"/>
                <a:ea typeface="Times New Roman" panose="02020603050405020304" pitchFamily="18" charset="0"/>
                <a:cs typeface="Arial" panose="020B0604020202020204" pitchFamily="34" charset="0"/>
              </a:rPr>
              <a:t>Mechanism</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le cas échéant,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pour soutenir le renforcement des capacités et les efforts de communication et de sensibilisation, y compris le développement d'outils de communication et de sensibilisation.</a:t>
            </a:r>
            <a:endParaRPr lang="fr-FR" sz="1200" kern="150" dirty="0">
              <a:effectLst/>
              <a:latin typeface="Liberation Serif" panose="02020603050405020304" pitchFamily="18" charset="0"/>
              <a:ea typeface="NSimSun" panose="02010609030101010101" pitchFamily="49" charset="-122"/>
              <a:cs typeface="Arial" panose="020B0604020202020204" pitchFamily="34" charset="0"/>
            </a:endParaRPr>
          </a:p>
          <a:p>
            <a:pPr marL="342900" indent="-342900" algn="just">
              <a:lnSpc>
                <a:spcPct val="115000"/>
              </a:lnSpc>
              <a:spcAft>
                <a:spcPts val="600"/>
              </a:spcAft>
              <a:buFont typeface="+mj-lt"/>
              <a:buAutoNum type="arabicPeriod"/>
            </a:pPr>
            <a:endParaRPr lang="fr-FR" sz="1200" kern="150" dirty="0">
              <a:effectLst/>
              <a:latin typeface="Liberation Serif" panose="02020603050405020304" pitchFamily="18" charset="0"/>
              <a:ea typeface="NSimSun" panose="02010609030101010101" pitchFamily="49" charset="-122"/>
              <a:cs typeface="Arial" panose="020B0604020202020204" pitchFamily="34" charset="0"/>
            </a:endParaRPr>
          </a:p>
          <a:p>
            <a:pPr marL="342900" lvl="0" indent="-342900" algn="just">
              <a:lnSpc>
                <a:spcPct val="115000"/>
              </a:lnSpc>
              <a:spcAft>
                <a:spcPts val="600"/>
              </a:spcAft>
              <a:buFont typeface="+mj-lt"/>
              <a:buAutoNum type="arabicPeriod"/>
            </a:pP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Le STAC devrait demander au groupe de travail sur les espèces SPAW et au groupe de travail sur les aires protégées d'entreprendre une tâche conjointe à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soumettre à la prochaine réunion du STAC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afin d'examiner les possibilités d'améliorer la gestion et la protection des AMP pour le mérou de Nassau, </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y compris </a:t>
            </a:r>
            <a:r>
              <a:rPr lang="fr-FR" sz="1200" kern="15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dans les AMP inscrites sur la liste SPAW</a:t>
            </a:r>
            <a:r>
              <a:rPr lang="fr-FR" sz="1200" kern="150" dirty="0">
                <a:effectLst/>
                <a:latin typeface="Times New Roman" panose="02020603050405020304" pitchFamily="18" charset="0"/>
                <a:ea typeface="Times New Roman" panose="02020603050405020304" pitchFamily="18" charset="0"/>
                <a:cs typeface="Arial" panose="020B0604020202020204" pitchFamily="34" charset="0"/>
              </a:rPr>
              <a:t>, qui sont connues pour protéger d'importants sites d'agrégation de frai;</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21</a:t>
            </a:fld>
            <a:endParaRPr lang="fr-FR"/>
          </a:p>
        </p:txBody>
      </p:sp>
    </p:spTree>
    <p:extLst>
      <p:ext uri="{BB962C8B-B14F-4D97-AF65-F5344CB8AC3E}">
        <p14:creationId xmlns:p14="http://schemas.microsoft.com/office/powerpoint/2010/main" val="257219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 de cette fin de biennale et faisant suite aux groupe de travail nous avons pris la liberté de soumettre un document de satisfaction aux experts.</a:t>
            </a:r>
          </a:p>
          <a:p>
            <a:r>
              <a:rPr lang="fr-FR"/>
              <a:t>Les </a:t>
            </a:r>
            <a:r>
              <a:rPr lang="fr-FR" dirty="0"/>
              <a:t>résultats sur le graphique représentent que le voit ici sont une compilations des avis des experts tout groupe de travail confondu et vous a déjà était présenté par lucile </a:t>
            </a:r>
            <a:r>
              <a:rPr lang="fr-FR" dirty="0" err="1"/>
              <a:t>Rossin</a:t>
            </a:r>
            <a:r>
              <a:rPr lang="fr-FR" dirty="0"/>
              <a:t> </a:t>
            </a:r>
            <a:r>
              <a:rPr lang="fr-FR" dirty="0" err="1"/>
              <a:t>precedememnt</a:t>
            </a:r>
            <a:r>
              <a:rPr lang="fr-FR" dirty="0"/>
              <a:t> donc je ne vais pas revenir sur l’analyse de ce graphique mais seulement souligner qu’en ce qui concerne le groupe de travail ont note qu’il est important d’avoir une plus grande diversité d’expert afin de multiplier et d’objectiver les travaux et avis.</a:t>
            </a:r>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22</a:t>
            </a:fld>
            <a:endParaRPr lang="fr-FR"/>
          </a:p>
        </p:txBody>
      </p:sp>
    </p:spTree>
    <p:extLst>
      <p:ext uri="{BB962C8B-B14F-4D97-AF65-F5344CB8AC3E}">
        <p14:creationId xmlns:p14="http://schemas.microsoft.com/office/powerpoint/2010/main" val="367042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1 La première réunion des Parties Contractantes du protocole SPAW, à La Havane, Cuba (24-25 septembre 2001), dans sa décision I.7, a attribué </a:t>
            </a:r>
            <a:r>
              <a:rPr lang="fr-FR" sz="1200" i="1" dirty="0">
                <a:solidFill>
                  <a:srgbClr val="000000"/>
                </a:solidFill>
                <a:effectLst/>
                <a:latin typeface="Times New Roman" panose="02020603050405020304" pitchFamily="18" charset="0"/>
                <a:ea typeface="Times New Roman" panose="02020603050405020304" pitchFamily="18" charset="0"/>
              </a:rPr>
              <a:t>"des mandats spécifiques au STAC (Comité consultatif scientifique et technique) pour la création de Groupes de Travail </a:t>
            </a:r>
            <a:r>
              <a:rPr lang="fr-FR" sz="1200" dirty="0">
                <a:solidFill>
                  <a:srgbClr val="000000"/>
                </a:solidFill>
                <a:effectLst/>
                <a:latin typeface="Times New Roman" panose="02020603050405020304" pitchFamily="18" charset="0"/>
                <a:ea typeface="Times New Roman" panose="02020603050405020304" pitchFamily="18" charset="0"/>
              </a:rPr>
              <a:t>ad hoc</a:t>
            </a:r>
            <a:r>
              <a:rPr lang="fr-FR" sz="1200" i="1" dirty="0">
                <a:solidFill>
                  <a:srgbClr val="000000"/>
                </a:solidFill>
                <a:effectLst/>
                <a:latin typeface="Times New Roman" panose="02020603050405020304" pitchFamily="18" charset="0"/>
                <a:ea typeface="Times New Roman" panose="02020603050405020304" pitchFamily="18" charset="0"/>
              </a:rPr>
              <a:t> pour traiter les thèmes qui, en raison de leur complexité ou de leur niveau de spécialisation, nécessitent [une attention particulière]. Ces groupes devraient présenter des rapports sur leurs travaux au STAC".</a:t>
            </a:r>
            <a:br>
              <a:rPr lang="fr-FR" sz="1200" dirty="0">
                <a:solidFill>
                  <a:srgbClr val="000000"/>
                </a:solidFill>
                <a:effectLst/>
                <a:latin typeface="Times New Roman" panose="02020603050405020304" pitchFamily="18" charset="0"/>
                <a:ea typeface="Times New Roman" panose="02020603050405020304" pitchFamily="18" charset="0"/>
              </a:rPr>
            </a:br>
            <a:endParaRPr lang="fr-FR" sz="1200" dirty="0">
              <a:effectLst/>
              <a:latin typeface="Times New Roman" panose="02020603050405020304" pitchFamily="18" charset="0"/>
              <a:ea typeface="Times New Roman" panose="02020603050405020304" pitchFamily="18" charset="0"/>
            </a:endParaRPr>
          </a:p>
          <a:p>
            <a:pPr algn="l">
              <a:tabLst>
                <a:tab pos="228600" algn="l"/>
              </a:tabLst>
            </a:pPr>
            <a:r>
              <a:rPr lang="fr-FR" sz="1200" dirty="0">
                <a:effectLst/>
                <a:latin typeface="Times New Roman" panose="02020603050405020304" pitchFamily="18" charset="0"/>
                <a:ea typeface="Times New Roman" panose="02020603050405020304" pitchFamily="18" charset="0"/>
              </a:rPr>
              <a:t>2 Depuis </a:t>
            </a:r>
            <a:r>
              <a:rPr lang="fr-FR" sz="1200" dirty="0">
                <a:solidFill>
                  <a:srgbClr val="000000"/>
                </a:solidFill>
                <a:effectLst/>
                <a:latin typeface="Times New Roman" panose="02020603050405020304" pitchFamily="18" charset="0"/>
                <a:ea typeface="Times New Roman" panose="02020603050405020304" pitchFamily="18" charset="0"/>
              </a:rPr>
              <a:t>décembre 2021, quatre Groupes de Travail </a:t>
            </a:r>
            <a:r>
              <a:rPr lang="fr-FR" sz="1200" i="1" dirty="0">
                <a:solidFill>
                  <a:srgbClr val="000000"/>
                </a:solidFill>
                <a:effectLst/>
                <a:latin typeface="Times New Roman" panose="02020603050405020304" pitchFamily="18" charset="0"/>
                <a:ea typeface="Times New Roman" panose="02020603050405020304" pitchFamily="18" charset="0"/>
              </a:rPr>
              <a:t>ad hoc</a:t>
            </a:r>
            <a:r>
              <a:rPr lang="fr-FR" sz="1200" dirty="0">
                <a:solidFill>
                  <a:srgbClr val="000000"/>
                </a:solidFill>
                <a:effectLst/>
                <a:latin typeface="Times New Roman" panose="02020603050405020304" pitchFamily="18" charset="0"/>
                <a:ea typeface="Times New Roman" panose="02020603050405020304" pitchFamily="18" charset="0"/>
              </a:rPr>
              <a:t> de ce type, consacrés respectivement aux aires protégées, aux espèces, aux dérogations et aux sargasses, existent. </a:t>
            </a:r>
          </a:p>
          <a:p>
            <a:pPr algn="l">
              <a:tabLst>
                <a:tab pos="228600" algn="l"/>
              </a:tabLst>
            </a:pPr>
            <a:endParaRPr lang="fr-FR" sz="1200" dirty="0">
              <a:effectLst/>
              <a:latin typeface="Times New Roman" panose="02020603050405020304" pitchFamily="18" charset="0"/>
              <a:ea typeface="Times New Roman" panose="02020603050405020304" pitchFamily="18" charset="0"/>
            </a:endParaRPr>
          </a:p>
          <a:p>
            <a:pPr algn="l"/>
            <a:r>
              <a:rPr lang="fr-FR" sz="1200" dirty="0">
                <a:solidFill>
                  <a:srgbClr val="000000"/>
                </a:solidFill>
                <a:effectLst/>
                <a:latin typeface="Times New Roman" panose="02020603050405020304" pitchFamily="18" charset="0"/>
                <a:ea typeface="Times New Roman" panose="02020603050405020304" pitchFamily="18" charset="0"/>
              </a:rPr>
              <a:t> 3 </a:t>
            </a:r>
            <a:r>
              <a:rPr lang="fr-FR" sz="1200" dirty="0">
                <a:effectLst/>
                <a:latin typeface="Times New Roman" panose="02020603050405020304" pitchFamily="18" charset="0"/>
                <a:ea typeface="Times New Roman" panose="02020603050405020304" pitchFamily="18" charset="0"/>
              </a:rPr>
              <a:t>Les Groupes de Travail abordent des questions spécifiques identifiés par le STAC afin de faciliter la poursuite des discussions sur des sujets d'intérêt. les Parties Contractantes, soutenues par le CAR-SPAW et le Secrétariat doivent revoir et mettre à jour les tâches et les présidences des Groupes de Travail dans les 30 jours de chaque Conférence des Parties SPAW. </a:t>
            </a:r>
          </a:p>
          <a:p>
            <a:pPr marL="342900" indent="-342900" algn="l">
              <a:buAutoNum type="arabicPeriod" startAt="3"/>
              <a:tabLst>
                <a:tab pos="228600" algn="l"/>
              </a:tabLst>
            </a:pPr>
            <a:endParaRPr lang="fr-FR" sz="1200" dirty="0">
              <a:solidFill>
                <a:srgbClr val="000000"/>
              </a:solidFill>
              <a:effectLst/>
              <a:latin typeface="Times New Roman" panose="02020603050405020304" pitchFamily="18" charset="0"/>
              <a:ea typeface="Times New Roman" panose="02020603050405020304" pitchFamily="18" charset="0"/>
            </a:endParaRPr>
          </a:p>
          <a:p>
            <a:pPr marL="0" indent="0" algn="l">
              <a:buNone/>
              <a:tabLst>
                <a:tab pos="228600" algn="l"/>
              </a:tabLst>
            </a:pPr>
            <a:r>
              <a:rPr lang="fr-FR" sz="1200" dirty="0">
                <a:solidFill>
                  <a:srgbClr val="000000"/>
                </a:solidFill>
                <a:effectLst/>
                <a:latin typeface="Times New Roman" panose="02020603050405020304" pitchFamily="18" charset="0"/>
                <a:ea typeface="Times New Roman" panose="02020603050405020304" pitchFamily="18" charset="0"/>
              </a:rPr>
              <a:t>4 Les termes de référence définis par les Parties Contractants et approuvés en janvier 2022 définissent le fonctionnement de ces groupes de travail</a:t>
            </a:r>
            <a:endParaRPr lang="fr-FR" sz="1200" dirty="0">
              <a:effectLst/>
              <a:latin typeface="Times New Roman" panose="02020603050405020304" pitchFamily="18" charset="0"/>
              <a:ea typeface="Times New Roman" panose="02020603050405020304" pitchFamily="18" charset="0"/>
            </a:endParaRP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3</a:t>
            </a:fld>
            <a:endParaRPr lang="fr-FR"/>
          </a:p>
        </p:txBody>
      </p:sp>
    </p:spTree>
    <p:extLst>
      <p:ext uri="{BB962C8B-B14F-4D97-AF65-F5344CB8AC3E}">
        <p14:creationId xmlns:p14="http://schemas.microsoft.com/office/powerpoint/2010/main" val="221817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FR" sz="1800" dirty="0">
                <a:solidFill>
                  <a:srgbClr val="000000"/>
                </a:solidFill>
                <a:effectLst/>
                <a:latin typeface="Times New Roman" panose="02020603050405020304" pitchFamily="18" charset="0"/>
                <a:ea typeface="Times New Roman" panose="02020603050405020304" pitchFamily="18" charset="0"/>
              </a:rPr>
              <a:t>Chaque Partie Contractante peut désigner 2 experts par Groupe de travail et c</a:t>
            </a:r>
            <a:r>
              <a:rPr lang="fr-FR" sz="1800" dirty="0">
                <a:effectLst/>
                <a:latin typeface="Times New Roman" panose="02020603050405020304" pitchFamily="18" charset="0"/>
                <a:ea typeface="Times New Roman" panose="02020603050405020304" pitchFamily="18" charset="0"/>
              </a:rPr>
              <a:t>haque observateur peut désigner 1 expert par Groupe de Travail, à condition que le nombre total d'experts observateurs ne dépasse pas le nombre de Parties Contractantes au Protocole SPAW. Le groupe de travail actuel sur les espèces est composé de 29 experts, 16 nommés par 9 pays et 13 nommés par des observateurs.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000000"/>
                </a:solidFill>
                <a:effectLst/>
                <a:latin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Tous les experts sont désignés ou invités en raison de leur compétence scientifique et/ou technique, de leur disponibilité et de leur volonté d'être réactifs, et de couvrir, dans toute la mesure du possible, l'étendue géographique et thématique du sujet traité. </a:t>
            </a:r>
            <a:endParaRPr lang="fr-FR" sz="1800" dirty="0">
              <a:effectLst/>
              <a:latin typeface="Times New Roman" panose="02020603050405020304" pitchFamily="18" charset="0"/>
              <a:ea typeface="Times New Roman" panose="02020603050405020304" pitchFamily="18" charset="0"/>
            </a:endParaRPr>
          </a:p>
          <a:p>
            <a:endParaRPr lang="fr-FR" sz="1800" dirty="0">
              <a:solidFill>
                <a:srgbClr val="000000"/>
              </a:solidFill>
              <a:effectLst/>
              <a:latin typeface="Times New Roman" panose="02020603050405020304" pitchFamily="18" charset="0"/>
            </a:endParaRPr>
          </a:p>
          <a:p>
            <a:r>
              <a:rPr lang="fr-FR" sz="1800" dirty="0">
                <a:solidFill>
                  <a:srgbClr val="000000"/>
                </a:solidFill>
                <a:effectLst/>
                <a:latin typeface="Times New Roman" panose="02020603050405020304" pitchFamily="18" charset="0"/>
              </a:rPr>
              <a:t>-</a:t>
            </a:r>
            <a:r>
              <a:rPr lang="fr-FR" sz="1800" dirty="0">
                <a:effectLst/>
                <a:latin typeface="Times New Roman" panose="02020603050405020304" pitchFamily="18" charset="0"/>
                <a:ea typeface="Times New Roman" panose="02020603050405020304" pitchFamily="18" charset="0"/>
              </a:rPr>
              <a:t>Tous les experts participent à titre individuel et ne représentent pas les vues ou positions officielles des Parties Contractantes et des observateurs qui les ont désignés. </a:t>
            </a:r>
            <a:endParaRPr lang="fr-FR" sz="1800" dirty="0"/>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4</a:t>
            </a:fld>
            <a:endParaRPr lang="fr-FR"/>
          </a:p>
        </p:txBody>
      </p:sp>
    </p:spTree>
    <p:extLst>
      <p:ext uri="{BB962C8B-B14F-4D97-AF65-F5344CB8AC3E}">
        <p14:creationId xmlns:p14="http://schemas.microsoft.com/office/powerpoint/2010/main" val="3702872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Le groupe de travail espèces s'est vu confier par le STAC 9 les tâches suivantes : </a:t>
            </a:r>
          </a:p>
          <a:p>
            <a:pPr marL="171450" indent="-171450">
              <a:buFont typeface="Arial" panose="020B0604020202020204" pitchFamily="34" charset="0"/>
              <a:buChar char="•"/>
            </a:pPr>
            <a:r>
              <a:rPr lang="fr-F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examiner, évaluer et fournir des recommandations sur les propositions des Parties Contractantes visant à ajouter de nouvelles espèces aux annexes du protocole SPAW ou à modifier le statut d'inscription des espèces figurant actuellement dans les annexes.</a:t>
            </a:r>
            <a:endParaRPr lang="fr-FR" sz="1100" dirty="0">
              <a:effectLst/>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978535" algn="l"/>
              </a:tabLst>
            </a:pPr>
            <a:r>
              <a:rPr lang="fr-FR" sz="1200" dirty="0">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Renforcer les travaux sur la conservation et la gestion des espèces figurant dans les annexes du Protocole, en tenant compte des recommandations des documents UNEP(DEPI)/CAR WG.42/INF 24 sur les requins et raies, INF 25 sur les poissons scie, INF.38 sur les </a:t>
            </a:r>
            <a:r>
              <a:rPr lang="fr-FR" sz="1200" dirty="0" err="1">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Merous</a:t>
            </a:r>
            <a:r>
              <a:rPr lang="fr-FR" sz="1200" dirty="0">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 de </a:t>
            </a:r>
            <a:r>
              <a:rPr lang="fr-FR" sz="1200" dirty="0" err="1">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nassau</a:t>
            </a:r>
            <a:r>
              <a:rPr lang="fr-FR" sz="1200" dirty="0">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 et INF.39 sur les tortues de mer</a:t>
            </a:r>
            <a:r>
              <a:rPr lang="fr-FR" sz="1200" dirty="0">
                <a:solidFill>
                  <a:srgbClr val="000000"/>
                </a:solidFill>
                <a:effectLst/>
                <a:latin typeface="Times New Roman" panose="02020603050405020304" pitchFamily="18" charset="0"/>
                <a:ea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endParaRPr>
          </a:p>
          <a:p>
            <a:pPr marL="171450" lvl="0" indent="-171450" algn="just">
              <a:buFont typeface="Arial" panose="020B0604020202020204" pitchFamily="34" charset="0"/>
              <a:buChar char="•"/>
              <a:tabLst>
                <a:tab pos="978535" algn="l"/>
              </a:tabLst>
            </a:pPr>
            <a:r>
              <a:rPr lang="fr-FR" sz="1200" dirty="0">
                <a:solidFill>
                  <a:srgbClr val="000000"/>
                </a:solidFill>
                <a:effectLst/>
                <a:latin typeface="Times New Roman" panose="02020603050405020304" pitchFamily="18" charset="0"/>
                <a:ea typeface="Times New Roman" panose="02020603050405020304" pitchFamily="18" charset="0"/>
                <a:cs typeface="OpenSymbol" panose="05010000000000000000" pitchFamily="2" charset="0"/>
              </a:rPr>
              <a:t>Réviser et mettre à jour le PAMM, </a:t>
            </a:r>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5</a:t>
            </a:fld>
            <a:endParaRPr lang="fr-FR"/>
          </a:p>
        </p:txBody>
      </p:sp>
    </p:spTree>
    <p:extLst>
      <p:ext uri="{BB962C8B-B14F-4D97-AF65-F5344CB8AC3E}">
        <p14:creationId xmlns:p14="http://schemas.microsoft.com/office/powerpoint/2010/main" val="296581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sz="1200" dirty="0">
                <a:effectLst/>
                <a:latin typeface="Times New Roman" panose="02020603050405020304" pitchFamily="18" charset="0"/>
                <a:ea typeface="Times New Roman" panose="02020603050405020304" pitchFamily="18" charset="0"/>
              </a:rPr>
              <a:t>Le STAC désigne le président de chaque Groupe de Travail pour un mandat d'une période biennale. Cette biennale le CAR SPAW a présidé l’ensemble des groupes de travail. </a:t>
            </a:r>
          </a:p>
          <a:p>
            <a:r>
              <a:rPr lang="fr-FR" sz="1200" dirty="0">
                <a:solidFill>
                  <a:srgbClr val="000000"/>
                </a:solidFill>
                <a:effectLst/>
                <a:latin typeface="Times New Roman" panose="02020603050405020304" pitchFamily="18" charset="0"/>
                <a:ea typeface="Times New Roman" panose="02020603050405020304" pitchFamily="18" charset="0"/>
              </a:rPr>
              <a:t>Comme ont peut le voir ici le groupe de travail espèces a principalement été actif de juin à septembre 2022. Ce fut une période intense et nous remercions les experts ayant participer aux groupes de travail pour leur implication et leur disponibilité.</a:t>
            </a:r>
          </a:p>
          <a:p>
            <a:endParaRPr lang="fr-FR" sz="1200" dirty="0">
              <a:solidFill>
                <a:srgbClr val="000000"/>
              </a:solidFill>
              <a:effectLst/>
              <a:latin typeface="Times New Roman" panose="02020603050405020304" pitchFamily="18" charset="0"/>
              <a:ea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Comme prévu par le cahier des charges tous échange email sont passés par la plateforme virtuelle "</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teamwork</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et tous les documents ont été partagés </a:t>
            </a:r>
            <a:r>
              <a:rPr lang="fr-FR" sz="1200" i="1" dirty="0">
                <a:effectLst/>
                <a:latin typeface="Liberation Serif" panose="02020603050405020304" pitchFamily="18" charset="0"/>
                <a:ea typeface="Liberation Serif" panose="02020603050405020304" pitchFamily="18" charset="0"/>
                <a:cs typeface="Mangal" panose="02040503050203030202" pitchFamily="18" charset="0"/>
              </a:rPr>
              <a:t>via </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 dossier collectif Google Drive. </a:t>
            </a:r>
            <a:r>
              <a:rPr lang="fr-FR" sz="1200" dirty="0">
                <a:solidFill>
                  <a:srgbClr val="000000"/>
                </a:solidFill>
                <a:effectLst/>
                <a:latin typeface="Times New Roman" panose="02020603050405020304" pitchFamily="18" charset="0"/>
              </a:rPr>
              <a:t>l’intégralité des réunions c’est fait en distanciel et en anglais puisque c’est l’unique langue de travail des WG.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dirty="0">
              <a:solidFill>
                <a:srgbClr val="000000"/>
              </a:solidFill>
              <a:effectLst/>
              <a:latin typeface="Times New Roman" panose="02020603050405020304" pitchFamily="18" charset="0"/>
            </a:endParaRPr>
          </a:p>
          <a:p>
            <a:pPr marL="171450" lvl="0" indent="-171450" algn="just">
              <a:lnSpc>
                <a:spcPct val="115000"/>
              </a:lnSpc>
              <a:spcAft>
                <a:spcPts val="600"/>
              </a:spcAft>
              <a:buFont typeface="Arial" panose="020B0604020202020204" pitchFamily="34" charset="0"/>
              <a:buChar char="•"/>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Une réunion d'introduction avec tous les groupes de travail (Espèces, Zones protégées, et exemption) a été organisée le 3 juin 2022. Cette réunion avait pour but de présenter aux nouveaux experts nommés le contexte du protocole SPAW, les règles et les objectifs des groupes de travail, Une réunion du groupe de travail sur les espèces a ensuite été organisée le 28 juin, afin d'identifier des leaders pour chaque sous tâche, de répartir le travail entre les membres du groupe, et de planifier l'évaluation des propositions d’</a:t>
            </a:r>
            <a:r>
              <a:rPr lang="fr-FR" sz="1200" dirty="0" err="1">
                <a:effectLst/>
                <a:latin typeface="Liberation Serif" panose="02020603050405020304" pitchFamily="18" charset="0"/>
                <a:ea typeface="Liberation Serif" panose="02020603050405020304" pitchFamily="18" charset="0"/>
                <a:cs typeface="Mangal" panose="02040503050203030202" pitchFamily="18" charset="0"/>
              </a:rPr>
              <a:t>especes</a:t>
            </a: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 soumises par les parties contractantes</a:t>
            </a:r>
          </a:p>
          <a:p>
            <a:pPr marL="171450" lvl="0" indent="-171450" algn="just">
              <a:lnSpc>
                <a:spcPct val="115000"/>
              </a:lnSpc>
              <a:spcAft>
                <a:spcPts val="600"/>
              </a:spcAft>
              <a:buFont typeface="Arial" panose="020B0604020202020204" pitchFamily="34" charset="0"/>
              <a:buChar char="•"/>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pPr marL="171450" lvl="0" indent="-171450" algn="just">
              <a:lnSpc>
                <a:spcPct val="115000"/>
              </a:lnSpc>
              <a:spcAft>
                <a:spcPts val="600"/>
              </a:spcAft>
              <a:buFont typeface="Arial" panose="020B0604020202020204" pitchFamily="34" charset="0"/>
              <a:buChar char="•"/>
              <a:tabLst>
                <a:tab pos="457200" algn="l"/>
              </a:tabLst>
            </a:pPr>
            <a:r>
              <a:rPr lang="fr-FR" sz="1200" dirty="0">
                <a:effectLst/>
                <a:latin typeface="Liberation Serif" panose="02020603050405020304" pitchFamily="18" charset="0"/>
                <a:ea typeface="Liberation Serif" panose="02020603050405020304" pitchFamily="18" charset="0"/>
                <a:cs typeface="Mangal" panose="02040503050203030202" pitchFamily="18" charset="0"/>
              </a:rPr>
              <a:t>Le groupe de travail sur les espèces s’est ensuite réuni lors de réunions thématiques et a collaborativement rédigé les documents et recommandations. Le consensus a toujours été recherché et lorsque cela n’a pas été possible nous nous sommes attaché a refléter autant que possible la pluralité des opinions. </a:t>
            </a:r>
          </a:p>
          <a:p>
            <a:endParaRPr lang="fr-FR" sz="1200" dirty="0">
              <a:solidFill>
                <a:srgbClr val="000000"/>
              </a:solidFill>
              <a:effectLst/>
              <a:latin typeface="Times New Roman" panose="02020603050405020304" pitchFamily="18" charset="0"/>
            </a:endParaRPr>
          </a:p>
          <a:p>
            <a:pPr marL="171450" lvl="0" indent="-171450" algn="just">
              <a:lnSpc>
                <a:spcPct val="115000"/>
              </a:lnSpc>
              <a:spcAft>
                <a:spcPts val="600"/>
              </a:spcAft>
              <a:buFont typeface="Arial" panose="020B0604020202020204" pitchFamily="34" charset="0"/>
              <a:buChar char="•"/>
              <a:tabLst>
                <a:tab pos="457200" algn="l"/>
              </a:tabLst>
            </a:pPr>
            <a:endParaRPr lang="fr-FR" sz="12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6</a:t>
            </a:fld>
            <a:endParaRPr lang="fr-FR"/>
          </a:p>
        </p:txBody>
      </p:sp>
    </p:spTree>
    <p:extLst>
      <p:ext uri="{BB962C8B-B14F-4D97-AF65-F5344CB8AC3E}">
        <p14:creationId xmlns:p14="http://schemas.microsoft.com/office/powerpoint/2010/main" val="113931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 typeface="+mj-lt"/>
              <a:buNone/>
              <a:tabLst>
                <a:tab pos="228600" algn="l"/>
              </a:tabLst>
              <a:defRPr/>
            </a:pPr>
            <a:r>
              <a:rPr lang="fr-FR" sz="1800" dirty="0">
                <a:effectLst/>
                <a:latin typeface="Calibri" panose="020F0502020204030204" pitchFamily="34" charset="0"/>
                <a:ea typeface="Calibri" panose="020F0502020204030204" pitchFamily="34" charset="0"/>
              </a:rPr>
              <a:t>Les exigences relatives à la nomination des espèces sont énoncées dans les articles 11 et 19 du Protocole (SPAW), ainsi que dans les lignes directrices et les critères adoptés par les Parties conformément à l'article 21. </a:t>
            </a:r>
            <a:r>
              <a:rPr lang="fr-FR" sz="1800" dirty="0">
                <a:effectLst/>
                <a:latin typeface="Times New Roman" panose="02020603050405020304" pitchFamily="18" charset="0"/>
                <a:ea typeface="Times New Roman" panose="02020603050405020304" pitchFamily="18" charset="0"/>
              </a:rPr>
              <a:t> </a:t>
            </a:r>
          </a:p>
          <a:p>
            <a:pPr marL="0" lvl="0" indent="0" algn="just">
              <a:lnSpc>
                <a:spcPct val="115000"/>
              </a:lnSpc>
              <a:spcAft>
                <a:spcPts val="600"/>
              </a:spcAft>
              <a:buFont typeface="+mj-lt"/>
              <a:buNone/>
              <a:tabLst>
                <a:tab pos="228600" algn="l"/>
              </a:tabLst>
            </a:pPr>
            <a:r>
              <a:rPr lang="fr-FR" sz="1800" dirty="0">
                <a:effectLst/>
                <a:latin typeface="Calibri" panose="020F0502020204030204" pitchFamily="34" charset="0"/>
                <a:ea typeface="Calibri" panose="020F0502020204030204" pitchFamily="34" charset="0"/>
              </a:rPr>
              <a:t>La proposition doit répondre aux "Critères révisés pour l'inscription d'espèces aux Annexes du Protocole relatif à SPAW et Procédure de soumission et d'approbation des propositions d'inscription d'espèces aux annexes I, II et III, ou de leur suppression" de 2014. </a:t>
            </a:r>
          </a:p>
          <a:p>
            <a:pPr marL="0" lvl="0" indent="0" algn="just">
              <a:lnSpc>
                <a:spcPct val="115000"/>
              </a:lnSpc>
              <a:spcAft>
                <a:spcPts val="600"/>
              </a:spcAft>
              <a:buFont typeface="+mj-lt"/>
              <a:buNone/>
              <a:tabLst>
                <a:tab pos="228600" algn="l"/>
              </a:tabLst>
            </a:pPr>
            <a:r>
              <a:rPr lang="fr-FR" sz="1800" dirty="0">
                <a:effectLst/>
                <a:latin typeface="Calibri" panose="020F0502020204030204" pitchFamily="34" charset="0"/>
                <a:ea typeface="Calibri" panose="020F0502020204030204" pitchFamily="34" charset="0"/>
              </a:rPr>
              <a:t>Enfin, l'article 19(3) énumère le type d'informations qui doivent être incluses, dans la mesure du possible, dans les rapports relatifs aux espèces protégées.</a:t>
            </a:r>
          </a:p>
          <a:p>
            <a:pPr marL="0" marR="0" lvl="0" indent="0" algn="just" defTabSz="914400" rtl="0" eaLnBrk="1" fontAlgn="auto" latinLnBrk="0" hangingPunct="1">
              <a:lnSpc>
                <a:spcPct val="110000"/>
              </a:lnSpc>
              <a:spcBef>
                <a:spcPts val="0"/>
              </a:spcBef>
              <a:spcAft>
                <a:spcPts val="0"/>
              </a:spcAft>
              <a:buClrTx/>
              <a:buSzTx/>
              <a:buFontTx/>
              <a:buNone/>
              <a:tabLst>
                <a:tab pos="5400040" algn="l"/>
              </a:tabLst>
              <a:defRPr/>
            </a:pPr>
            <a:r>
              <a:rPr lang="fr-FR" sz="1800" dirty="0">
                <a:effectLst/>
                <a:latin typeface="Times New Roman" panose="02020603050405020304" pitchFamily="18" charset="0"/>
                <a:ea typeface="Times New Roman" panose="02020603050405020304" pitchFamily="18" charset="0"/>
              </a:rPr>
              <a:t>Les proposition doivent ensuite être </a:t>
            </a:r>
            <a:r>
              <a:rPr lang="fr-FR" sz="1800" dirty="0" err="1">
                <a:effectLst/>
                <a:latin typeface="Times New Roman" panose="02020603050405020304" pitchFamily="18" charset="0"/>
                <a:ea typeface="Times New Roman" panose="02020603050405020304" pitchFamily="18" charset="0"/>
              </a:rPr>
              <a:t>deposées</a:t>
            </a:r>
            <a:r>
              <a:rPr lang="fr-FR" sz="1800" dirty="0">
                <a:effectLst/>
                <a:latin typeface="Times New Roman" panose="02020603050405020304" pitchFamily="18" charset="0"/>
                <a:ea typeface="Times New Roman" panose="02020603050405020304" pitchFamily="18" charset="0"/>
              </a:rPr>
              <a:t> auprès du secrétariat ou du CAR SPAW quatre mois soit 120 jours avant la réunion du STAC SPAW.</a:t>
            </a:r>
          </a:p>
          <a:p>
            <a:pPr algn="just">
              <a:lnSpc>
                <a:spcPct val="110000"/>
              </a:lnSpc>
              <a:tabLst>
                <a:tab pos="5400040" algn="l"/>
              </a:tabLst>
            </a:pPr>
            <a:endParaRPr lang="fr-FR" sz="1800" dirty="0">
              <a:effectLst/>
              <a:latin typeface="Calibri" panose="020F0502020204030204" pitchFamily="34" charset="0"/>
              <a:ea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7</a:t>
            </a:fld>
            <a:endParaRPr lang="fr-FR"/>
          </a:p>
        </p:txBody>
      </p:sp>
    </p:spTree>
    <p:extLst>
      <p:ext uri="{BB962C8B-B14F-4D97-AF65-F5344CB8AC3E}">
        <p14:creationId xmlns:p14="http://schemas.microsoft.com/office/powerpoint/2010/main" val="2838389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cette biennale ont été déposé des demandes pour : </a:t>
            </a:r>
          </a:p>
          <a:p>
            <a:r>
              <a:rPr lang="fr-FR" dirty="0"/>
              <a:t>L’ Inscription de tous les poissons-perroquets (Perciformes : </a:t>
            </a:r>
            <a:r>
              <a:rPr lang="fr-FR" dirty="0" err="1"/>
              <a:t>Scaridae</a:t>
            </a:r>
            <a:r>
              <a:rPr lang="fr-FR" dirty="0"/>
              <a:t>) et du requin de récif des Caraïbes (</a:t>
            </a:r>
            <a:r>
              <a:rPr lang="fr-FR" dirty="0" err="1"/>
              <a:t>Carcharhinus</a:t>
            </a:r>
            <a:r>
              <a:rPr lang="fr-FR" dirty="0"/>
              <a:t> </a:t>
            </a:r>
            <a:r>
              <a:rPr lang="fr-FR" dirty="0" err="1"/>
              <a:t>perezi</a:t>
            </a:r>
            <a:r>
              <a:rPr lang="fr-FR" dirty="0"/>
              <a:t>) à l'annexe III du protocole SPAW , </a:t>
            </a:r>
          </a:p>
          <a:p>
            <a:r>
              <a:rPr lang="fr-FR" dirty="0"/>
              <a:t>de 3 requins marteaux (</a:t>
            </a:r>
            <a:r>
              <a:rPr lang="fr-FR" dirty="0" err="1"/>
              <a:t>Sphyrna</a:t>
            </a:r>
            <a:r>
              <a:rPr lang="fr-FR" dirty="0"/>
              <a:t> </a:t>
            </a:r>
            <a:r>
              <a:rPr lang="fr-FR" dirty="0" err="1"/>
              <a:t>mokarran</a:t>
            </a:r>
            <a:r>
              <a:rPr lang="fr-FR" dirty="0"/>
              <a:t>), de la raie </a:t>
            </a:r>
            <a:r>
              <a:rPr lang="fr-FR" dirty="0" err="1"/>
              <a:t>manta</a:t>
            </a:r>
            <a:r>
              <a:rPr lang="fr-FR" dirty="0"/>
              <a:t> géante (Manta </a:t>
            </a:r>
            <a:r>
              <a:rPr lang="fr-FR" dirty="0" err="1"/>
              <a:t>birostris</a:t>
            </a:r>
            <a:r>
              <a:rPr lang="fr-FR" dirty="0"/>
              <a:t>) et à l'Annexe II du Protocole SPAW </a:t>
            </a:r>
          </a:p>
          <a:p>
            <a:r>
              <a:rPr lang="fr-FR" dirty="0"/>
              <a:t>Ainsi que</a:t>
            </a:r>
          </a:p>
          <a:p>
            <a:r>
              <a:rPr lang="fr-FR" dirty="0"/>
              <a:t>Le changement d’annexe du requin à pointe blanche océanique (</a:t>
            </a:r>
            <a:r>
              <a:rPr lang="fr-FR" dirty="0" err="1"/>
              <a:t>Carcharhinus</a:t>
            </a:r>
            <a:r>
              <a:rPr lang="fr-FR" dirty="0"/>
              <a:t> </a:t>
            </a:r>
            <a:r>
              <a:rPr lang="fr-FR" dirty="0" err="1"/>
              <a:t>longimanus</a:t>
            </a:r>
            <a:r>
              <a:rPr lang="fr-FR" dirty="0"/>
              <a:t>), du requin-baleine (</a:t>
            </a:r>
            <a:r>
              <a:rPr lang="fr-FR" dirty="0" err="1"/>
              <a:t>Rhincodon</a:t>
            </a:r>
            <a:r>
              <a:rPr lang="fr-FR" dirty="0"/>
              <a:t> </a:t>
            </a:r>
            <a:r>
              <a:rPr lang="fr-FR" dirty="0" err="1"/>
              <a:t>typus</a:t>
            </a:r>
            <a:r>
              <a:rPr lang="fr-FR" dirty="0"/>
              <a:t>) et de l'iguane des petites Antilles (</a:t>
            </a:r>
            <a:r>
              <a:rPr lang="fr-FR" dirty="0" err="1"/>
              <a:t>Iguana</a:t>
            </a:r>
            <a:r>
              <a:rPr lang="fr-FR" dirty="0"/>
              <a:t> </a:t>
            </a:r>
            <a:r>
              <a:rPr lang="fr-FR" dirty="0" err="1"/>
              <a:t>delicatissima</a:t>
            </a:r>
            <a:r>
              <a:rPr lang="fr-FR" dirty="0"/>
              <a:t>) de l'Annexe III à l'Annexe II du protocole SPAW </a:t>
            </a: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8</a:t>
            </a:fld>
            <a:endParaRPr lang="fr-FR"/>
          </a:p>
        </p:txBody>
      </p:sp>
    </p:spTree>
    <p:extLst>
      <p:ext uri="{BB962C8B-B14F-4D97-AF65-F5344CB8AC3E}">
        <p14:creationId xmlns:p14="http://schemas.microsoft.com/office/powerpoint/2010/main" val="305496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gn="just">
              <a:lnSpc>
                <a:spcPct val="115000"/>
              </a:lnSpc>
              <a:spcAft>
                <a:spcPts val="600"/>
              </a:spcAft>
              <a:buFont typeface="+mj-lt"/>
              <a:buNone/>
              <a:tabLst>
                <a:tab pos="457200" algn="l"/>
              </a:tabLst>
            </a:pPr>
            <a:r>
              <a:rPr lang="fr-FR" sz="1800" dirty="0"/>
              <a:t>Inscription de tous les poissons-perroquets a l’annexe 3 du protocole SPAW</a:t>
            </a: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La proposition a été soumise par la France et le Royaume des Pays Bas au CAR SPAW le 31 juillet 2022 et au groupe de travail le 1er août 2022. Les experts ont été invités à étudier la proposition et à remplir le tableau d'évaluation correspondant</a:t>
            </a:r>
          </a:p>
          <a:p>
            <a:pPr marL="342900" lvl="0" indent="-342900" algn="just">
              <a:lnSpc>
                <a:spcPct val="115000"/>
              </a:lnSpc>
              <a:spcAft>
                <a:spcPts val="600"/>
              </a:spcAft>
              <a:buFont typeface="+mj-lt"/>
              <a:buAutoNum type="arabicPeriod"/>
              <a:tabLst>
                <a:tab pos="457200" algn="l"/>
              </a:tabLst>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 26 août, les experts du groupe de travail sur les espèces (5) ont été invités à une réunion de afin de discuter de la proposition d'inscription de tous les Poissons-perroquets à l'annexe III du protocole SPAW.</a:t>
            </a: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estiment que la proposition respecte les exigences des lignes directrices.</a:t>
            </a: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Tous les experts </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confirment que les informations présentées dans la proposition soutiennent l'inscription de tous les Poissons-perroquets (</a:t>
            </a:r>
            <a:r>
              <a:rPr lang="fr-FR" sz="1800" i="1" dirty="0">
                <a:effectLst/>
                <a:latin typeface="Liberation Serif" panose="02020603050405020304" pitchFamily="18" charset="0"/>
                <a:ea typeface="Liberation Serif" panose="02020603050405020304" pitchFamily="18" charset="0"/>
                <a:cs typeface="Mangal" panose="02040503050203030202" pitchFamily="18" charset="0"/>
              </a:rPr>
              <a:t>Perciformes : </a:t>
            </a:r>
            <a:r>
              <a:rPr lang="fr-FR" sz="1800" i="1" dirty="0" err="1">
                <a:effectLst/>
                <a:latin typeface="Liberation Serif" panose="02020603050405020304" pitchFamily="18" charset="0"/>
                <a:ea typeface="Liberation Serif" panose="02020603050405020304" pitchFamily="18" charset="0"/>
                <a:cs typeface="Mangal" panose="02040503050203030202" pitchFamily="18" charset="0"/>
              </a:rPr>
              <a:t>Scaridae</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à l'annexe III du protocole, en raison de l'importance des Poissons-perroquets pour la protection des écosystèmes vulnérables des récifs coralliens (critère n° 10). Ils soulignent également le succès de certains programmes de gestion nationaux (critère n°3) et l'importance des efforts régionaux et de coopération pour protéger et rétablir l'espèce.</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lvl="0" indent="-342900" algn="just">
              <a:lnSpc>
                <a:spcPct val="115000"/>
              </a:lnSpc>
              <a:spcAft>
                <a:spcPts val="600"/>
              </a:spcAft>
              <a:buFont typeface="+mj-lt"/>
              <a:buAutoNum type="arabicPeriod"/>
              <a:tabLst>
                <a:tab pos="457200" algn="l"/>
              </a:tabLst>
            </a:pPr>
            <a:r>
              <a:rPr lang="fr-FR" sz="1800" b="1" dirty="0">
                <a:effectLst/>
                <a:latin typeface="Liberation Serif" panose="02020603050405020304" pitchFamily="18" charset="0"/>
                <a:ea typeface="Liberation Serif" panose="02020603050405020304" pitchFamily="18" charset="0"/>
                <a:cs typeface="Mangal" panose="02040503050203030202" pitchFamily="18" charset="0"/>
              </a:rPr>
              <a:t>Consensus</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 le groupe conclut à l'unanimité que tous les poissons-perroquets (Perciformes :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Scaridae</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remplissent les critères d'inscription à l'annexe III du protocole, notamment en raison de l'importance des poissons-perroquets pour la protection des écosystèmes vulnérables des récifs coralliens et de l'importance des efforts régionaux et de coopération pour la protection et la reconstitution de ces espèces.</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mj-lt"/>
              <a:buAutoNum type="arabicPeriod"/>
              <a:tabLst>
                <a:tab pos="457200" algn="l"/>
              </a:tabLst>
              <a:defRPr/>
            </a:pP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Les Poissons-perroquets ont un rôle écologique majeur. Ils sont d'une grande importance pour le maintien des écosystèmes et des habitats fragiles ou vulnérables. Ils maintiennent la résilience des récifs coralliens, contrôlent l'abondance des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macroalgues</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transfèrent de l'énergie aux poissons carnivores intermédiaires, soutiennent le recrutement des coraux et produisent des sédiments car ils sont des </a:t>
            </a:r>
            <a:r>
              <a:rPr lang="fr-FR" sz="1800" dirty="0" err="1">
                <a:effectLst/>
                <a:latin typeface="Liberation Serif" panose="02020603050405020304" pitchFamily="18" charset="0"/>
                <a:ea typeface="Liberation Serif" panose="02020603050405020304" pitchFamily="18" charset="0"/>
                <a:cs typeface="Mangal" panose="02040503050203030202" pitchFamily="18" charset="0"/>
              </a:rPr>
              <a:t>érodeurs</a:t>
            </a:r>
            <a:r>
              <a:rPr lang="fr-FR" sz="1800" dirty="0">
                <a:effectLst/>
                <a:latin typeface="Liberation Serif" panose="02020603050405020304" pitchFamily="18" charset="0"/>
                <a:ea typeface="Liberation Serif" panose="02020603050405020304" pitchFamily="18" charset="0"/>
                <a:cs typeface="Mangal" panose="02040503050203030202" pitchFamily="18" charset="0"/>
              </a:rPr>
              <a:t> naturels. Le rôle fonctionnel de chaque espèce de Poisson perroquet est largement distinct, c'est pourquoi il est important de préserver à la fois la diversité et l'abondance des espèces de ce groupe. Plusieurs menaces augmentent la vulnérabilité des Poissons-perroquets, comme la destruction et la fragmentation de l'habitat, la pollution de l'eau, le changement climatique et un cycle biologique complexe. Cependant, la principale menace actuelle est la surpêche, qui est exacerbée par l'épuisement d'autres stocks de poissons ciblés. </a:t>
            </a: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3CB30181-BF30-4385-A946-2F35D54B799A}" type="slidenum">
              <a:rPr lang="fr-FR" smtClean="0"/>
              <a:t>9</a:t>
            </a:fld>
            <a:endParaRPr lang="fr-FR"/>
          </a:p>
        </p:txBody>
      </p:sp>
    </p:spTree>
    <p:extLst>
      <p:ext uri="{BB962C8B-B14F-4D97-AF65-F5344CB8AC3E}">
        <p14:creationId xmlns:p14="http://schemas.microsoft.com/office/powerpoint/2010/main" val="1058154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F4FBD-A681-8C1D-63CB-8998AEAC2E2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GP"/>
          </a:p>
        </p:txBody>
      </p:sp>
      <p:sp>
        <p:nvSpPr>
          <p:cNvPr id="3" name="Sous-titre 2">
            <a:extLst>
              <a:ext uri="{FF2B5EF4-FFF2-40B4-BE49-F238E27FC236}">
                <a16:creationId xmlns:a16="http://schemas.microsoft.com/office/drawing/2014/main" id="{001E6916-FD49-E208-23A9-0585221DD9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GP"/>
          </a:p>
        </p:txBody>
      </p:sp>
      <p:sp>
        <p:nvSpPr>
          <p:cNvPr id="4" name="Espace réservé de la date 3">
            <a:extLst>
              <a:ext uri="{FF2B5EF4-FFF2-40B4-BE49-F238E27FC236}">
                <a16:creationId xmlns:a16="http://schemas.microsoft.com/office/drawing/2014/main" id="{B576C90B-CA3D-A443-729D-BB5123D4199A}"/>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3345AC58-9AD5-0EA4-5539-2FB076CF0BB9}"/>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EB2341FF-7DA0-DEE7-329D-910272D3ACAC}"/>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5200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48D505-067A-EED0-ACBE-38F917A917B7}"/>
              </a:ext>
            </a:extLst>
          </p:cNvPr>
          <p:cNvSpPr>
            <a:spLocks noGrp="1"/>
          </p:cNvSpPr>
          <p:nvPr>
            <p:ph type="title"/>
          </p:nvPr>
        </p:nvSpPr>
        <p:spPr/>
        <p:txBody>
          <a:bodyPr/>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4557328E-2310-DD56-9B69-3FAB9EE5000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3D4C4711-16DA-2C46-0053-D44362D308AF}"/>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BCFF74C0-86AB-E761-EC36-46E3976E0196}"/>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F162A8E7-B5D9-C954-2371-706FB460DF2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886184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8B058F2-E21C-AEA9-8BB3-D9A4358B4778}"/>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GP"/>
          </a:p>
        </p:txBody>
      </p:sp>
      <p:sp>
        <p:nvSpPr>
          <p:cNvPr id="3" name="Espace réservé du texte vertical 2">
            <a:extLst>
              <a:ext uri="{FF2B5EF4-FFF2-40B4-BE49-F238E27FC236}">
                <a16:creationId xmlns:a16="http://schemas.microsoft.com/office/drawing/2014/main" id="{61180698-6AC1-2A81-6706-1BDB255EAFD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EF8E2697-077B-6070-8FDC-735B47BCDFD3}"/>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FEF8FD14-D791-3312-D428-8CDA4FEAC940}"/>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10E4DDCC-1E4F-7622-D7B0-6C9D082505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90427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3BED12-0EE6-DA39-29FA-5429E692779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sp>
        <p:nvSpPr>
          <p:cNvPr id="2" name="Titre 1">
            <a:extLst>
              <a:ext uri="{FF2B5EF4-FFF2-40B4-BE49-F238E27FC236}">
                <a16:creationId xmlns:a16="http://schemas.microsoft.com/office/drawing/2014/main" id="{F8CE6187-6D9D-03BF-78AB-CE7256D6E75F}"/>
              </a:ext>
            </a:extLst>
          </p:cNvPr>
          <p:cNvSpPr>
            <a:spLocks noGrp="1"/>
          </p:cNvSpPr>
          <p:nvPr>
            <p:ph type="title"/>
          </p:nvPr>
        </p:nvSpPr>
        <p:spPr>
          <a:xfrm>
            <a:off x="1397000" y="365125"/>
            <a:ext cx="9803004" cy="1325563"/>
          </a:xfrm>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74B6C28A-956C-431C-61BD-BAABF1847586}"/>
              </a:ext>
            </a:extLst>
          </p:cNvPr>
          <p:cNvSpPr>
            <a:spLocks noGrp="1"/>
          </p:cNvSpPr>
          <p:nvPr>
            <p:ph idx="1"/>
          </p:nvPr>
        </p:nvSpPr>
        <p:spPr>
          <a:xfrm>
            <a:off x="1397000" y="1825625"/>
            <a:ext cx="9803004"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e la date 3">
            <a:extLst>
              <a:ext uri="{FF2B5EF4-FFF2-40B4-BE49-F238E27FC236}">
                <a16:creationId xmlns:a16="http://schemas.microsoft.com/office/drawing/2014/main" id="{1A9EA719-67EB-8B5E-BE25-DC20693FA9D6}"/>
              </a:ext>
            </a:extLst>
          </p:cNvPr>
          <p:cNvSpPr>
            <a:spLocks noGrp="1"/>
          </p:cNvSpPr>
          <p:nvPr>
            <p:ph type="dt" sz="half" idx="10"/>
          </p:nvPr>
        </p:nvSpPr>
        <p:spPr>
          <a:xfrm>
            <a:off x="2226826" y="6356350"/>
            <a:ext cx="2253344" cy="365125"/>
          </a:xfrm>
        </p:spPr>
        <p:txBody>
          <a:bodyPr/>
          <a:lstStyle/>
          <a:p>
            <a:fld id="{EB57F8DA-AC24-47F3-8F91-5BB5BB122356}" type="datetimeFigureOut">
              <a:rPr lang="fr-GP" smtClean="0"/>
              <a:t>01/29/2023</a:t>
            </a:fld>
            <a:endParaRPr lang="fr-GP" dirty="0"/>
          </a:p>
        </p:txBody>
      </p:sp>
      <p:sp>
        <p:nvSpPr>
          <p:cNvPr id="5" name="Espace réservé du pied de page 4">
            <a:extLst>
              <a:ext uri="{FF2B5EF4-FFF2-40B4-BE49-F238E27FC236}">
                <a16:creationId xmlns:a16="http://schemas.microsoft.com/office/drawing/2014/main" id="{BD60293E-BBCC-5DF1-1624-5ADB216CB75D}"/>
              </a:ext>
            </a:extLst>
          </p:cNvPr>
          <p:cNvSpPr>
            <a:spLocks noGrp="1"/>
          </p:cNvSpPr>
          <p:nvPr>
            <p:ph type="ftr" sz="quarter" idx="11"/>
          </p:nvPr>
        </p:nvSpPr>
        <p:spPr>
          <a:xfrm>
            <a:off x="4597400" y="6356350"/>
            <a:ext cx="5367774" cy="365125"/>
          </a:xfrm>
        </p:spPr>
        <p:txBody>
          <a:bodyPr/>
          <a:lstStyle/>
          <a:p>
            <a:endParaRPr lang="fr-GP" dirty="0"/>
          </a:p>
        </p:txBody>
      </p:sp>
      <p:sp>
        <p:nvSpPr>
          <p:cNvPr id="6" name="Espace réservé du numéro de diapositive 5">
            <a:extLst>
              <a:ext uri="{FF2B5EF4-FFF2-40B4-BE49-F238E27FC236}">
                <a16:creationId xmlns:a16="http://schemas.microsoft.com/office/drawing/2014/main" id="{D48DD010-81AE-70F4-B6A1-0EBE8D50B650}"/>
              </a:ext>
            </a:extLst>
          </p:cNvPr>
          <p:cNvSpPr>
            <a:spLocks noGrp="1"/>
          </p:cNvSpPr>
          <p:nvPr>
            <p:ph type="sldNum" sz="quarter" idx="12"/>
          </p:nvPr>
        </p:nvSpPr>
        <p:spPr>
          <a:xfrm>
            <a:off x="10487408" y="6356350"/>
            <a:ext cx="712596" cy="365125"/>
          </a:xfrm>
        </p:spPr>
        <p:txBody>
          <a:bodyPr/>
          <a:lstStyle/>
          <a:p>
            <a:fld id="{344EDC7F-7F30-48DE-9EEC-133DA30BE13C}" type="slidenum">
              <a:rPr lang="fr-GP" smtClean="0"/>
              <a:t>‹N°›</a:t>
            </a:fld>
            <a:endParaRPr lang="fr-GP" dirty="0"/>
          </a:p>
        </p:txBody>
      </p:sp>
    </p:spTree>
    <p:extLst>
      <p:ext uri="{BB962C8B-B14F-4D97-AF65-F5344CB8AC3E}">
        <p14:creationId xmlns:p14="http://schemas.microsoft.com/office/powerpoint/2010/main" val="21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8C6FD-620F-1054-37DF-EE5D61C27CE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GP"/>
          </a:p>
        </p:txBody>
      </p:sp>
      <p:sp>
        <p:nvSpPr>
          <p:cNvPr id="3" name="Espace réservé du texte 2">
            <a:extLst>
              <a:ext uri="{FF2B5EF4-FFF2-40B4-BE49-F238E27FC236}">
                <a16:creationId xmlns:a16="http://schemas.microsoft.com/office/drawing/2014/main" id="{098962B8-8C4E-5885-8A80-A00E9E8DF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F4CAAA9-56F9-470C-E0E5-DEC8FD63827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57240CB9-2003-C26D-B611-5FA5194EDBBC}"/>
              </a:ext>
            </a:extLst>
          </p:cNvPr>
          <p:cNvSpPr>
            <a:spLocks noGrp="1"/>
          </p:cNvSpPr>
          <p:nvPr>
            <p:ph type="ftr" sz="quarter" idx="11"/>
          </p:nvPr>
        </p:nvSpPr>
        <p:spPr/>
        <p:txBody>
          <a:bodyPr/>
          <a:lstStyle/>
          <a:p>
            <a:endParaRPr lang="fr-GP"/>
          </a:p>
        </p:txBody>
      </p:sp>
      <p:sp>
        <p:nvSpPr>
          <p:cNvPr id="6" name="Espace réservé du numéro de diapositive 5">
            <a:extLst>
              <a:ext uri="{FF2B5EF4-FFF2-40B4-BE49-F238E27FC236}">
                <a16:creationId xmlns:a16="http://schemas.microsoft.com/office/drawing/2014/main" id="{07089734-E9B3-F446-248A-249A594593E5}"/>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151120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C6816B-1A56-C04F-3FEF-9E13D6A7DEB8}"/>
              </a:ext>
            </a:extLst>
          </p:cNvPr>
          <p:cNvSpPr>
            <a:spLocks noGrp="1"/>
          </p:cNvSpPr>
          <p:nvPr>
            <p:ph type="title"/>
          </p:nvPr>
        </p:nvSpPr>
        <p:spPr/>
        <p:txBody>
          <a:bodyPr/>
          <a:lstStyle/>
          <a:p>
            <a:r>
              <a:rPr lang="fr-FR"/>
              <a:t>Modifiez le style du titre</a:t>
            </a:r>
            <a:endParaRPr lang="fr-GP"/>
          </a:p>
        </p:txBody>
      </p:sp>
      <p:sp>
        <p:nvSpPr>
          <p:cNvPr id="3" name="Espace réservé du contenu 2">
            <a:extLst>
              <a:ext uri="{FF2B5EF4-FFF2-40B4-BE49-F238E27FC236}">
                <a16:creationId xmlns:a16="http://schemas.microsoft.com/office/drawing/2014/main" id="{2399E89F-A264-CAC0-D28E-2CBE0109F67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contenu 3">
            <a:extLst>
              <a:ext uri="{FF2B5EF4-FFF2-40B4-BE49-F238E27FC236}">
                <a16:creationId xmlns:a16="http://schemas.microsoft.com/office/drawing/2014/main" id="{6209D611-ADD4-6885-B395-D9F4D128F1A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e la date 4">
            <a:extLst>
              <a:ext uri="{FF2B5EF4-FFF2-40B4-BE49-F238E27FC236}">
                <a16:creationId xmlns:a16="http://schemas.microsoft.com/office/drawing/2014/main" id="{1A529E10-1F65-F826-0646-0E979E1E040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8DEFEE65-CC08-FC7A-46B8-E2B197F15FDE}"/>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AAA01715-8D99-3A32-06A3-F128A7819DFF}"/>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450244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35B38-8E78-B5FD-DC1D-D4E10768F126}"/>
              </a:ext>
            </a:extLst>
          </p:cNvPr>
          <p:cNvSpPr>
            <a:spLocks noGrp="1"/>
          </p:cNvSpPr>
          <p:nvPr>
            <p:ph type="title"/>
          </p:nvPr>
        </p:nvSpPr>
        <p:spPr>
          <a:xfrm>
            <a:off x="839788" y="365125"/>
            <a:ext cx="10515600" cy="1325563"/>
          </a:xfrm>
        </p:spPr>
        <p:txBody>
          <a:bodyPr/>
          <a:lstStyle/>
          <a:p>
            <a:r>
              <a:rPr lang="fr-FR"/>
              <a:t>Modifiez le style du titre</a:t>
            </a:r>
            <a:endParaRPr lang="fr-GP"/>
          </a:p>
        </p:txBody>
      </p:sp>
      <p:sp>
        <p:nvSpPr>
          <p:cNvPr id="3" name="Espace réservé du texte 2">
            <a:extLst>
              <a:ext uri="{FF2B5EF4-FFF2-40B4-BE49-F238E27FC236}">
                <a16:creationId xmlns:a16="http://schemas.microsoft.com/office/drawing/2014/main" id="{2B656572-2502-A4ED-E468-15270BED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DE56E9A-70AC-FB7F-74AF-1EDFE5D192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5" name="Espace réservé du texte 4">
            <a:extLst>
              <a:ext uri="{FF2B5EF4-FFF2-40B4-BE49-F238E27FC236}">
                <a16:creationId xmlns:a16="http://schemas.microsoft.com/office/drawing/2014/main" id="{9EA870B6-0380-7CED-A312-E5AC8B0979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7B1AF2-523E-EE17-5D2B-12DC647CA50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7" name="Espace réservé de la date 6">
            <a:extLst>
              <a:ext uri="{FF2B5EF4-FFF2-40B4-BE49-F238E27FC236}">
                <a16:creationId xmlns:a16="http://schemas.microsoft.com/office/drawing/2014/main" id="{FCF64EB1-05EC-4299-13DE-268E242EEE24}"/>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8" name="Espace réservé du pied de page 7">
            <a:extLst>
              <a:ext uri="{FF2B5EF4-FFF2-40B4-BE49-F238E27FC236}">
                <a16:creationId xmlns:a16="http://schemas.microsoft.com/office/drawing/2014/main" id="{07750A7A-B9A3-7F76-D9BC-E1F1E63F8D7F}"/>
              </a:ext>
            </a:extLst>
          </p:cNvPr>
          <p:cNvSpPr>
            <a:spLocks noGrp="1"/>
          </p:cNvSpPr>
          <p:nvPr>
            <p:ph type="ftr" sz="quarter" idx="11"/>
          </p:nvPr>
        </p:nvSpPr>
        <p:spPr/>
        <p:txBody>
          <a:bodyPr/>
          <a:lstStyle/>
          <a:p>
            <a:endParaRPr lang="fr-GP"/>
          </a:p>
        </p:txBody>
      </p:sp>
      <p:sp>
        <p:nvSpPr>
          <p:cNvPr id="9" name="Espace réservé du numéro de diapositive 8">
            <a:extLst>
              <a:ext uri="{FF2B5EF4-FFF2-40B4-BE49-F238E27FC236}">
                <a16:creationId xmlns:a16="http://schemas.microsoft.com/office/drawing/2014/main" id="{03F5B10C-0304-AB64-CE3E-B7AF37AA0348}"/>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3103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F749A5-11A0-2FD7-0C68-482963FF7161}"/>
              </a:ext>
            </a:extLst>
          </p:cNvPr>
          <p:cNvSpPr>
            <a:spLocks noGrp="1"/>
          </p:cNvSpPr>
          <p:nvPr>
            <p:ph type="title"/>
          </p:nvPr>
        </p:nvSpPr>
        <p:spPr/>
        <p:txBody>
          <a:bodyPr/>
          <a:lstStyle/>
          <a:p>
            <a:r>
              <a:rPr lang="fr-FR"/>
              <a:t>Modifiez le style du titre</a:t>
            </a:r>
            <a:endParaRPr lang="fr-GP"/>
          </a:p>
        </p:txBody>
      </p:sp>
      <p:sp>
        <p:nvSpPr>
          <p:cNvPr id="3" name="Espace réservé de la date 2">
            <a:extLst>
              <a:ext uri="{FF2B5EF4-FFF2-40B4-BE49-F238E27FC236}">
                <a16:creationId xmlns:a16="http://schemas.microsoft.com/office/drawing/2014/main" id="{1C37BD03-B7BB-4E3C-11D2-A0EC25D5B911}"/>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4" name="Espace réservé du pied de page 3">
            <a:extLst>
              <a:ext uri="{FF2B5EF4-FFF2-40B4-BE49-F238E27FC236}">
                <a16:creationId xmlns:a16="http://schemas.microsoft.com/office/drawing/2014/main" id="{4152515F-F141-8113-6801-F3A5D11B97D6}"/>
              </a:ext>
            </a:extLst>
          </p:cNvPr>
          <p:cNvSpPr>
            <a:spLocks noGrp="1"/>
          </p:cNvSpPr>
          <p:nvPr>
            <p:ph type="ftr" sz="quarter" idx="11"/>
          </p:nvPr>
        </p:nvSpPr>
        <p:spPr/>
        <p:txBody>
          <a:bodyPr/>
          <a:lstStyle/>
          <a:p>
            <a:endParaRPr lang="fr-GP"/>
          </a:p>
        </p:txBody>
      </p:sp>
      <p:sp>
        <p:nvSpPr>
          <p:cNvPr id="5" name="Espace réservé du numéro de diapositive 4">
            <a:extLst>
              <a:ext uri="{FF2B5EF4-FFF2-40B4-BE49-F238E27FC236}">
                <a16:creationId xmlns:a16="http://schemas.microsoft.com/office/drawing/2014/main" id="{3C0AB1C5-65C5-AEF6-A722-9486D0A9757B}"/>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63857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345B568-574C-767F-76D2-A1B069D43FC8}"/>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3" name="Espace réservé du pied de page 2">
            <a:extLst>
              <a:ext uri="{FF2B5EF4-FFF2-40B4-BE49-F238E27FC236}">
                <a16:creationId xmlns:a16="http://schemas.microsoft.com/office/drawing/2014/main" id="{7E62ED1B-ED73-68E0-DFDA-BDE4D937033E}"/>
              </a:ext>
            </a:extLst>
          </p:cNvPr>
          <p:cNvSpPr>
            <a:spLocks noGrp="1"/>
          </p:cNvSpPr>
          <p:nvPr>
            <p:ph type="ftr" sz="quarter" idx="11"/>
          </p:nvPr>
        </p:nvSpPr>
        <p:spPr/>
        <p:txBody>
          <a:bodyPr/>
          <a:lstStyle/>
          <a:p>
            <a:endParaRPr lang="fr-GP"/>
          </a:p>
        </p:txBody>
      </p:sp>
      <p:sp>
        <p:nvSpPr>
          <p:cNvPr id="4" name="Espace réservé du numéro de diapositive 3">
            <a:extLst>
              <a:ext uri="{FF2B5EF4-FFF2-40B4-BE49-F238E27FC236}">
                <a16:creationId xmlns:a16="http://schemas.microsoft.com/office/drawing/2014/main" id="{8F34F7C5-A3B8-C3BD-EAA0-BAA176D41A14}"/>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659781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3214C-F31D-E9E1-2F44-458FB85DE3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du contenu 2">
            <a:extLst>
              <a:ext uri="{FF2B5EF4-FFF2-40B4-BE49-F238E27FC236}">
                <a16:creationId xmlns:a16="http://schemas.microsoft.com/office/drawing/2014/main" id="{1E9E95D3-0A1E-2685-CB0C-F73338288D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GP"/>
          </a:p>
        </p:txBody>
      </p:sp>
      <p:sp>
        <p:nvSpPr>
          <p:cNvPr id="4" name="Espace réservé du texte 3">
            <a:extLst>
              <a:ext uri="{FF2B5EF4-FFF2-40B4-BE49-F238E27FC236}">
                <a16:creationId xmlns:a16="http://schemas.microsoft.com/office/drawing/2014/main" id="{86F2F116-A763-5C6B-7D39-035CA324F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644F3A0-BB23-7F62-1C44-06F954561CBC}"/>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0F1ED508-5EE7-430E-788B-4B6ED12F9612}"/>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53C9EB64-47B1-E41C-3AC0-4DF9D33B65E0}"/>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410046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B7652-5562-22F3-4768-B8344682EE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GP"/>
          </a:p>
        </p:txBody>
      </p:sp>
      <p:sp>
        <p:nvSpPr>
          <p:cNvPr id="3" name="Espace réservé pour une image  2">
            <a:extLst>
              <a:ext uri="{FF2B5EF4-FFF2-40B4-BE49-F238E27FC236}">
                <a16:creationId xmlns:a16="http://schemas.microsoft.com/office/drawing/2014/main" id="{68945F0F-12C3-9A7C-C7F6-F1FF6D7CE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GP"/>
          </a:p>
        </p:txBody>
      </p:sp>
      <p:sp>
        <p:nvSpPr>
          <p:cNvPr id="4" name="Espace réservé du texte 3">
            <a:extLst>
              <a:ext uri="{FF2B5EF4-FFF2-40B4-BE49-F238E27FC236}">
                <a16:creationId xmlns:a16="http://schemas.microsoft.com/office/drawing/2014/main" id="{EB46130B-CBC1-988E-C71A-CC6031F501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72F4A66-9E20-1488-404B-E3683A250EDE}"/>
              </a:ext>
            </a:extLst>
          </p:cNvPr>
          <p:cNvSpPr>
            <a:spLocks noGrp="1"/>
          </p:cNvSpPr>
          <p:nvPr>
            <p:ph type="dt" sz="half" idx="10"/>
          </p:nvPr>
        </p:nvSpPr>
        <p:spPr/>
        <p:txBody>
          <a:bodyPr/>
          <a:lstStyle/>
          <a:p>
            <a:fld id="{EB57F8DA-AC24-47F3-8F91-5BB5BB122356}" type="datetimeFigureOut">
              <a:rPr lang="fr-GP" smtClean="0"/>
              <a:t>01/29/2023</a:t>
            </a:fld>
            <a:endParaRPr lang="fr-GP"/>
          </a:p>
        </p:txBody>
      </p:sp>
      <p:sp>
        <p:nvSpPr>
          <p:cNvPr id="6" name="Espace réservé du pied de page 5">
            <a:extLst>
              <a:ext uri="{FF2B5EF4-FFF2-40B4-BE49-F238E27FC236}">
                <a16:creationId xmlns:a16="http://schemas.microsoft.com/office/drawing/2014/main" id="{F7149478-EA83-CB5F-3669-D5B5B3146505}"/>
              </a:ext>
            </a:extLst>
          </p:cNvPr>
          <p:cNvSpPr>
            <a:spLocks noGrp="1"/>
          </p:cNvSpPr>
          <p:nvPr>
            <p:ph type="ftr" sz="quarter" idx="11"/>
          </p:nvPr>
        </p:nvSpPr>
        <p:spPr/>
        <p:txBody>
          <a:bodyPr/>
          <a:lstStyle/>
          <a:p>
            <a:endParaRPr lang="fr-GP"/>
          </a:p>
        </p:txBody>
      </p:sp>
      <p:sp>
        <p:nvSpPr>
          <p:cNvPr id="7" name="Espace réservé du numéro de diapositive 6">
            <a:extLst>
              <a:ext uri="{FF2B5EF4-FFF2-40B4-BE49-F238E27FC236}">
                <a16:creationId xmlns:a16="http://schemas.microsoft.com/office/drawing/2014/main" id="{4C4CDA59-6B27-9462-62CE-A89C2A320B5A}"/>
              </a:ext>
            </a:extLst>
          </p:cNvPr>
          <p:cNvSpPr>
            <a:spLocks noGrp="1"/>
          </p:cNvSpPr>
          <p:nvPr>
            <p:ph type="sldNum" sz="quarter" idx="12"/>
          </p:nvPr>
        </p:nvSpPr>
        <p:spPr/>
        <p:txBody>
          <a:bodyPr/>
          <a:lstStyle/>
          <a:p>
            <a:fld id="{344EDC7F-7F30-48DE-9EEC-133DA30BE13C}" type="slidenum">
              <a:rPr lang="fr-GP" smtClean="0"/>
              <a:t>‹N°›</a:t>
            </a:fld>
            <a:endParaRPr lang="fr-GP"/>
          </a:p>
        </p:txBody>
      </p:sp>
    </p:spTree>
    <p:extLst>
      <p:ext uri="{BB962C8B-B14F-4D97-AF65-F5344CB8AC3E}">
        <p14:creationId xmlns:p14="http://schemas.microsoft.com/office/powerpoint/2010/main" val="219715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00000">
              <a:schemeClr val="bg2">
                <a:lumMod val="90000"/>
              </a:schemeClr>
            </a:gs>
          </a:gsLst>
          <a:lin ang="5400000" scaled="1"/>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FF00DD5-C2A3-9E4A-DDC9-420F3E278330}"/>
              </a:ext>
            </a:extLst>
          </p:cNvPr>
          <p:cNvSpPr>
            <a:spLocks noGrp="1"/>
          </p:cNvSpPr>
          <p:nvPr>
            <p:ph type="title"/>
          </p:nvPr>
        </p:nvSpPr>
        <p:spPr>
          <a:xfrm>
            <a:off x="1325126" y="365125"/>
            <a:ext cx="10577976" cy="1325563"/>
          </a:xfrm>
          <a:prstGeom prst="rect">
            <a:avLst/>
          </a:prstGeom>
        </p:spPr>
        <p:txBody>
          <a:bodyPr vert="horz" lIns="91440" tIns="45720" rIns="91440" bIns="45720" rtlCol="0" anchor="ctr">
            <a:normAutofit/>
          </a:bodyPr>
          <a:lstStyle/>
          <a:p>
            <a:r>
              <a:rPr lang="fr-FR" dirty="0"/>
              <a:t>Modifiez le style du titre</a:t>
            </a:r>
            <a:endParaRPr lang="fr-GP" dirty="0"/>
          </a:p>
        </p:txBody>
      </p:sp>
      <p:sp>
        <p:nvSpPr>
          <p:cNvPr id="3" name="Espace réservé du texte 2">
            <a:extLst>
              <a:ext uri="{FF2B5EF4-FFF2-40B4-BE49-F238E27FC236}">
                <a16:creationId xmlns:a16="http://schemas.microsoft.com/office/drawing/2014/main" id="{5B40B987-ECFA-C4C9-64F8-C4FC2C9606AB}"/>
              </a:ext>
            </a:extLst>
          </p:cNvPr>
          <p:cNvSpPr>
            <a:spLocks noGrp="1"/>
          </p:cNvSpPr>
          <p:nvPr>
            <p:ph type="body" idx="1"/>
          </p:nvPr>
        </p:nvSpPr>
        <p:spPr>
          <a:xfrm>
            <a:off x="1325126" y="1825625"/>
            <a:ext cx="10577976"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GP" dirty="0"/>
          </a:p>
        </p:txBody>
      </p:sp>
      <p:sp>
        <p:nvSpPr>
          <p:cNvPr id="4" name="Espace réservé de la date 3">
            <a:extLst>
              <a:ext uri="{FF2B5EF4-FFF2-40B4-BE49-F238E27FC236}">
                <a16:creationId xmlns:a16="http://schemas.microsoft.com/office/drawing/2014/main" id="{D3096867-959F-08E6-352F-E81C04605DBB}"/>
              </a:ext>
            </a:extLst>
          </p:cNvPr>
          <p:cNvSpPr>
            <a:spLocks noGrp="1"/>
          </p:cNvSpPr>
          <p:nvPr>
            <p:ph type="dt" sz="half" idx="2"/>
          </p:nvPr>
        </p:nvSpPr>
        <p:spPr>
          <a:xfrm>
            <a:off x="1325126" y="6356350"/>
            <a:ext cx="225627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7F8DA-AC24-47F3-8F91-5BB5BB122356}" type="datetimeFigureOut">
              <a:rPr lang="fr-GP" smtClean="0"/>
              <a:t>01/29/2023</a:t>
            </a:fld>
            <a:endParaRPr lang="fr-GP"/>
          </a:p>
        </p:txBody>
      </p:sp>
      <p:sp>
        <p:nvSpPr>
          <p:cNvPr id="5" name="Espace réservé du pied de page 4">
            <a:extLst>
              <a:ext uri="{FF2B5EF4-FFF2-40B4-BE49-F238E27FC236}">
                <a16:creationId xmlns:a16="http://schemas.microsoft.com/office/drawing/2014/main" id="{7BDB6978-B27D-10E7-A0C6-01EED28FF7D4}"/>
              </a:ext>
            </a:extLst>
          </p:cNvPr>
          <p:cNvSpPr>
            <a:spLocks noGrp="1"/>
          </p:cNvSpPr>
          <p:nvPr>
            <p:ph type="ftr" sz="quarter" idx="3"/>
          </p:nvPr>
        </p:nvSpPr>
        <p:spPr>
          <a:xfrm>
            <a:off x="4038599" y="6356350"/>
            <a:ext cx="60788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GP" dirty="0"/>
          </a:p>
        </p:txBody>
      </p:sp>
      <p:sp>
        <p:nvSpPr>
          <p:cNvPr id="6" name="Espace réservé du numéro de diapositive 5">
            <a:extLst>
              <a:ext uri="{FF2B5EF4-FFF2-40B4-BE49-F238E27FC236}">
                <a16:creationId xmlns:a16="http://schemas.microsoft.com/office/drawing/2014/main" id="{6F9D41D7-3AC5-BD5F-AAE5-DAB64ACF6D06}"/>
              </a:ext>
            </a:extLst>
          </p:cNvPr>
          <p:cNvSpPr>
            <a:spLocks noGrp="1"/>
          </p:cNvSpPr>
          <p:nvPr>
            <p:ph type="sldNum" sz="quarter" idx="4"/>
          </p:nvPr>
        </p:nvSpPr>
        <p:spPr>
          <a:xfrm>
            <a:off x="10234194" y="6356350"/>
            <a:ext cx="806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EDC7F-7F30-48DE-9EEC-133DA30BE13C}" type="slidenum">
              <a:rPr lang="fr-GP" smtClean="0"/>
              <a:t>‹N°›</a:t>
            </a:fld>
            <a:endParaRPr lang="fr-GP"/>
          </a:p>
        </p:txBody>
      </p:sp>
      <p:sp>
        <p:nvSpPr>
          <p:cNvPr id="7" name="Rectangle 6">
            <a:extLst>
              <a:ext uri="{FF2B5EF4-FFF2-40B4-BE49-F238E27FC236}">
                <a16:creationId xmlns:a16="http://schemas.microsoft.com/office/drawing/2014/main" id="{A772730E-27F3-DBE2-2F82-D2DB443C3F11}"/>
              </a:ext>
            </a:extLst>
          </p:cNvPr>
          <p:cNvSpPr/>
          <p:nvPr userDrawn="1"/>
        </p:nvSpPr>
        <p:spPr>
          <a:xfrm>
            <a:off x="0" y="0"/>
            <a:ext cx="152400" cy="6858000"/>
          </a:xfrm>
          <a:prstGeom prst="rec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GP"/>
          </a:p>
        </p:txBody>
      </p:sp>
      <p:grpSp>
        <p:nvGrpSpPr>
          <p:cNvPr id="8" name="Groupe 7">
            <a:extLst>
              <a:ext uri="{FF2B5EF4-FFF2-40B4-BE49-F238E27FC236}">
                <a16:creationId xmlns:a16="http://schemas.microsoft.com/office/drawing/2014/main" id="{531B9318-A149-2F8D-98CE-6D57DC9CBB13}"/>
              </a:ext>
            </a:extLst>
          </p:cNvPr>
          <p:cNvGrpSpPr/>
          <p:nvPr userDrawn="1"/>
        </p:nvGrpSpPr>
        <p:grpSpPr>
          <a:xfrm>
            <a:off x="11040514" y="5926995"/>
            <a:ext cx="1246847" cy="1000545"/>
            <a:chOff x="3063650" y="4203474"/>
            <a:chExt cx="2107696" cy="1566453"/>
          </a:xfrm>
        </p:grpSpPr>
        <p:pic>
          <p:nvPicPr>
            <p:cNvPr id="9" name="Image 8">
              <a:extLst>
                <a:ext uri="{FF2B5EF4-FFF2-40B4-BE49-F238E27FC236}">
                  <a16:creationId xmlns:a16="http://schemas.microsoft.com/office/drawing/2014/main" id="{89761ED3-CF86-6AA4-10D6-92DCD7D4247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flipH="1">
              <a:off x="3179393" y="4900765"/>
              <a:ext cx="628933" cy="869162"/>
            </a:xfrm>
            <a:prstGeom prst="rect">
              <a:avLst/>
            </a:prstGeom>
          </p:spPr>
        </p:pic>
        <p:pic>
          <p:nvPicPr>
            <p:cNvPr id="10" name="Image 9">
              <a:extLst>
                <a:ext uri="{FF2B5EF4-FFF2-40B4-BE49-F238E27FC236}">
                  <a16:creationId xmlns:a16="http://schemas.microsoft.com/office/drawing/2014/main" id="{29C22F46-FE8E-B690-0865-78499ED78D0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63650" y="4203474"/>
              <a:ext cx="2107696" cy="1476759"/>
            </a:xfrm>
            <a:prstGeom prst="rect">
              <a:avLst/>
            </a:prstGeom>
          </p:spPr>
        </p:pic>
      </p:grpSp>
      <p:pic>
        <p:nvPicPr>
          <p:cNvPr id="13" name="Image 12">
            <a:extLst>
              <a:ext uri="{FF2B5EF4-FFF2-40B4-BE49-F238E27FC236}">
                <a16:creationId xmlns:a16="http://schemas.microsoft.com/office/drawing/2014/main" id="{ACA64923-79BC-337C-D71B-DEB339F44A86}"/>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791" y="5495701"/>
            <a:ext cx="862588" cy="862588"/>
          </a:xfrm>
          <a:prstGeom prst="rect">
            <a:avLst/>
          </a:prstGeom>
        </p:spPr>
      </p:pic>
      <p:pic>
        <p:nvPicPr>
          <p:cNvPr id="17" name="Image 16">
            <a:extLst>
              <a:ext uri="{FF2B5EF4-FFF2-40B4-BE49-F238E27FC236}">
                <a16:creationId xmlns:a16="http://schemas.microsoft.com/office/drawing/2014/main" id="{A71F0A7C-D37A-675B-B919-FA4ADB6448B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82674" y="6192498"/>
            <a:ext cx="692823" cy="665502"/>
          </a:xfrm>
          <a:prstGeom prst="rect">
            <a:avLst/>
          </a:prstGeom>
        </p:spPr>
      </p:pic>
      <p:pic>
        <p:nvPicPr>
          <p:cNvPr id="19" name="Image 18">
            <a:extLst>
              <a:ext uri="{FF2B5EF4-FFF2-40B4-BE49-F238E27FC236}">
                <a16:creationId xmlns:a16="http://schemas.microsoft.com/office/drawing/2014/main" id="{8441EFDE-38A7-C44C-CD6B-2C182269E2A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200" y="90438"/>
            <a:ext cx="1325564" cy="1325564"/>
          </a:xfrm>
          <a:prstGeom prst="rect">
            <a:avLst/>
          </a:prstGeom>
        </p:spPr>
      </p:pic>
    </p:spTree>
    <p:extLst>
      <p:ext uri="{BB962C8B-B14F-4D97-AF65-F5344CB8AC3E}">
        <p14:creationId xmlns:p14="http://schemas.microsoft.com/office/powerpoint/2010/main" val="3844714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kern="1200">
          <a:solidFill>
            <a:schemeClr val="accent2">
              <a:lumMod val="75000"/>
            </a:schemeClr>
          </a:solidFill>
          <a:latin typeface="+mj-lt"/>
          <a:ea typeface="+mj-ea"/>
          <a:cs typeface="+mj-cs"/>
        </a:defRPr>
      </a:lvl1pPr>
    </p:titleStyle>
    <p:body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G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759F5-3AD7-810E-5DE7-B0C35707E8BC}"/>
              </a:ext>
            </a:extLst>
          </p:cNvPr>
          <p:cNvSpPr>
            <a:spLocks noGrp="1"/>
          </p:cNvSpPr>
          <p:nvPr>
            <p:ph type="ctrTitle"/>
          </p:nvPr>
        </p:nvSpPr>
        <p:spPr>
          <a:xfrm>
            <a:off x="1524000" y="1491478"/>
            <a:ext cx="9144000" cy="2387600"/>
          </a:xfrm>
        </p:spPr>
        <p:txBody>
          <a:bodyPr>
            <a:normAutofit fontScale="90000"/>
          </a:bodyPr>
          <a:lstStyle/>
          <a:p>
            <a:r>
              <a:rPr lang="fr-FR" dirty="0"/>
              <a:t>Item 6 : Report of the SPAW STAC </a:t>
            </a:r>
            <a:r>
              <a:rPr lang="fr-FR" dirty="0" err="1"/>
              <a:t>Species</a:t>
            </a:r>
            <a:r>
              <a:rPr lang="fr-FR" dirty="0"/>
              <a:t> </a:t>
            </a:r>
            <a:r>
              <a:rPr lang="fr-FR" dirty="0" err="1"/>
              <a:t>Working</a:t>
            </a:r>
            <a:r>
              <a:rPr lang="fr-FR" dirty="0"/>
              <a:t> Group </a:t>
            </a:r>
            <a:endParaRPr lang="fr-GP" dirty="0"/>
          </a:p>
        </p:txBody>
      </p:sp>
      <p:sp>
        <p:nvSpPr>
          <p:cNvPr id="3" name="Sous-titre 2">
            <a:extLst>
              <a:ext uri="{FF2B5EF4-FFF2-40B4-BE49-F238E27FC236}">
                <a16:creationId xmlns:a16="http://schemas.microsoft.com/office/drawing/2014/main" id="{D6F91A6A-2EF6-D050-9922-9B57D84D278C}"/>
              </a:ext>
            </a:extLst>
          </p:cNvPr>
          <p:cNvSpPr>
            <a:spLocks noGrp="1"/>
          </p:cNvSpPr>
          <p:nvPr>
            <p:ph type="subTitle" idx="1"/>
          </p:nvPr>
        </p:nvSpPr>
        <p:spPr>
          <a:xfrm>
            <a:off x="1465277" y="4818442"/>
            <a:ext cx="9144000" cy="1655762"/>
          </a:xfrm>
        </p:spPr>
        <p:txBody>
          <a:bodyPr/>
          <a:lstStyle/>
          <a:p>
            <a:pPr marR="0" rtl="0"/>
            <a:r>
              <a:rPr lang="fr-FR" sz="1800" b="1" i="0" u="none" strike="noStrike" dirty="0">
                <a:solidFill>
                  <a:srgbClr val="FFFFFF"/>
                </a:solidFill>
                <a:latin typeface="Times New Roman" panose="02020603050405020304" pitchFamily="18" charset="0"/>
              </a:rPr>
              <a:t>10th SPAW STAC</a:t>
            </a:r>
            <a:endParaRPr lang="fr-FR" sz="1800" b="0" i="0" u="none" strike="noStrike"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Virtual meeting</a:t>
            </a:r>
            <a:endParaRPr lang="fr-FR" sz="1800" b="0" i="0" u="none" strike="noStrike" baseline="0" dirty="0">
              <a:solidFill>
                <a:prstClr val="black"/>
              </a:solidFill>
              <a:latin typeface="Arial" panose="020B0604020202020204" pitchFamily="34" charset="0"/>
            </a:endParaRPr>
          </a:p>
          <a:p>
            <a:pPr marR="0" rtl="0"/>
            <a:r>
              <a:rPr lang="fr-FR" sz="1800" b="1" i="0" u="none" strike="noStrike" baseline="0" dirty="0">
                <a:solidFill>
                  <a:srgbClr val="FFFFFF"/>
                </a:solidFill>
                <a:latin typeface="Times New Roman" panose="02020603050405020304" pitchFamily="18" charset="0"/>
              </a:rPr>
              <a:t>31, </a:t>
            </a:r>
            <a:r>
              <a:rPr lang="fr-FR" sz="1800" b="1" i="0" u="none" strike="noStrike" baseline="0" dirty="0" err="1">
                <a:solidFill>
                  <a:srgbClr val="FFFFFF"/>
                </a:solidFill>
                <a:latin typeface="Times New Roman" panose="02020603050405020304" pitchFamily="18" charset="0"/>
              </a:rPr>
              <a:t>January</a:t>
            </a:r>
            <a:r>
              <a:rPr lang="fr-FR" sz="1800" b="1" i="0" u="none" strike="noStrike" baseline="0" dirty="0">
                <a:solidFill>
                  <a:srgbClr val="FFFFFF"/>
                </a:solidFill>
                <a:latin typeface="Times New Roman" panose="02020603050405020304" pitchFamily="18" charset="0"/>
              </a:rPr>
              <a:t> 2022</a:t>
            </a:r>
            <a:endParaRPr lang="fr-FR" sz="1800" b="0" i="0" u="none" strike="noStrike" baseline="0" dirty="0">
              <a:solidFill>
                <a:prstClr val="black"/>
              </a:solidFill>
              <a:latin typeface="Arial" panose="020B0604020202020204" pitchFamily="34" charset="0"/>
            </a:endParaRPr>
          </a:p>
          <a:p>
            <a:endParaRPr lang="fr-GP" dirty="0"/>
          </a:p>
        </p:txBody>
      </p:sp>
    </p:spTree>
    <p:extLst>
      <p:ext uri="{BB962C8B-B14F-4D97-AF65-F5344CB8AC3E}">
        <p14:creationId xmlns:p14="http://schemas.microsoft.com/office/powerpoint/2010/main" val="375229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908474" y="399650"/>
            <a:ext cx="7283490" cy="1680415"/>
          </a:xfrm>
        </p:spPr>
        <p:txBody>
          <a:bodyPr>
            <a:normAutofit fontScale="90000"/>
          </a:bodyPr>
          <a:lstStyle/>
          <a:p>
            <a:br>
              <a:rPr lang="en-US" sz="3100" dirty="0"/>
            </a:br>
            <a:r>
              <a:rPr lang="en-US" sz="2700" dirty="0" err="1"/>
              <a:t>Uplisting</a:t>
            </a:r>
            <a:r>
              <a:rPr lang="en-US" sz="2700" dirty="0"/>
              <a:t> of Oceanic whitetip shark (Carcharhinus </a:t>
            </a:r>
            <a:r>
              <a:rPr lang="en-US" sz="2700" dirty="0" err="1"/>
              <a:t>longimanus</a:t>
            </a:r>
            <a:r>
              <a:rPr lang="en-US" sz="2700" dirty="0"/>
              <a:t>) from Annex III to Annex II of the SPAW protocol </a:t>
            </a:r>
            <a:br>
              <a:rPr lang="en-US" sz="1100" dirty="0">
                <a:solidFill>
                  <a:srgbClr val="002060"/>
                </a:solidFill>
              </a:rPr>
            </a:br>
            <a:br>
              <a:rPr lang="fr-FR" dirty="0">
                <a:solidFill>
                  <a:schemeClr val="tx1"/>
                </a:solidFill>
                <a:highlight>
                  <a:srgbClr val="C0C0C0"/>
                </a:highlight>
              </a:rPr>
            </a:br>
            <a:endParaRPr lang="fr-FR" dirty="0"/>
          </a:p>
        </p:txBody>
      </p:sp>
      <p:sp>
        <p:nvSpPr>
          <p:cNvPr id="3" name="Espace réservé du contenu 2">
            <a:extLst>
              <a:ext uri="{FF2B5EF4-FFF2-40B4-BE49-F238E27FC236}">
                <a16:creationId xmlns:a16="http://schemas.microsoft.com/office/drawing/2014/main" id="{74F56C59-515F-7179-FE66-3C4EE98F7178}"/>
              </a:ext>
            </a:extLst>
          </p:cNvPr>
          <p:cNvSpPr>
            <a:spLocks noGrp="1"/>
          </p:cNvSpPr>
          <p:nvPr>
            <p:ph idx="1"/>
          </p:nvPr>
        </p:nvSpPr>
        <p:spPr>
          <a:xfrm>
            <a:off x="2486443" y="1893746"/>
            <a:ext cx="9091742" cy="4351338"/>
          </a:xfrm>
        </p:spPr>
        <p:txBody>
          <a:bodyPr>
            <a:normAutofit fontScale="92500" lnSpcReduction="10000"/>
          </a:bodyPr>
          <a:lstStyle/>
          <a:p>
            <a:pPr marL="285750" lvl="1" indent="-285750">
              <a:lnSpc>
                <a:spcPct val="90000"/>
              </a:lnSpc>
              <a:spcAft>
                <a:spcPts val="600"/>
              </a:spcAft>
              <a:tabLst>
                <a:tab pos="457200" algn="l"/>
              </a:tabLst>
            </a:pPr>
            <a:r>
              <a:rPr lang="en-GB" b="1" dirty="0">
                <a:solidFill>
                  <a:srgbClr val="002060"/>
                </a:solidFill>
              </a:rPr>
              <a:t>All experts </a:t>
            </a:r>
            <a:r>
              <a:rPr lang="en-GB" dirty="0">
                <a:solidFill>
                  <a:srgbClr val="002060"/>
                </a:solidFill>
              </a:rPr>
              <a:t>consider that the proposal follows the requirements of the guidelines.</a:t>
            </a:r>
          </a:p>
          <a:p>
            <a:pPr marL="285750" lvl="1" indent="-285750">
              <a:lnSpc>
                <a:spcPct val="90000"/>
              </a:lnSpc>
              <a:spcAft>
                <a:spcPts val="600"/>
              </a:spcAft>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sz="1600" b="1" dirty="0">
                <a:solidFill>
                  <a:srgbClr val="002060"/>
                </a:solidFill>
              </a:rPr>
              <a:t>All experts </a:t>
            </a:r>
            <a:r>
              <a:rPr lang="en-GB" sz="1600" dirty="0">
                <a:solidFill>
                  <a:srgbClr val="002060"/>
                </a:solidFill>
              </a:rPr>
              <a:t>confirm that the information presented in the proposal supports the </a:t>
            </a:r>
            <a:r>
              <a:rPr lang="en-GB" sz="1600" dirty="0" err="1">
                <a:solidFill>
                  <a:srgbClr val="002060"/>
                </a:solidFill>
              </a:rPr>
              <a:t>uplisting</a:t>
            </a:r>
            <a:r>
              <a:rPr lang="en-GB" sz="1600" dirty="0">
                <a:solidFill>
                  <a:srgbClr val="002060"/>
                </a:solidFill>
              </a:rPr>
              <a:t> of Oceanic Whitetip shark from annex III to annex II of the SPAW protocol, based on: </a:t>
            </a:r>
            <a:endParaRPr lang="fr-FR" sz="1600" dirty="0">
              <a:solidFill>
                <a:srgbClr val="002060"/>
              </a:solidFill>
            </a:endParaRPr>
          </a:p>
          <a:p>
            <a:pPr lvl="1" algn="just">
              <a:lnSpc>
                <a:spcPct val="115000"/>
              </a:lnSpc>
              <a:spcAft>
                <a:spcPts val="600"/>
              </a:spcAft>
              <a:buFont typeface="Arial" panose="020B0604020202020204" pitchFamily="34" charset="0"/>
              <a:buChar char="•"/>
              <a:tabLst>
                <a:tab pos="457200" algn="l"/>
              </a:tabLst>
            </a:pPr>
            <a:r>
              <a:rPr lang="en-GB" sz="1400" dirty="0">
                <a:solidFill>
                  <a:srgbClr val="002060"/>
                </a:solidFill>
              </a:rPr>
              <a:t>the level of decline of the species (criterion #1);</a:t>
            </a:r>
            <a:endParaRPr lang="fr-FR" sz="1400" dirty="0">
              <a:solidFill>
                <a:srgbClr val="002060"/>
              </a:solidFill>
            </a:endParaRPr>
          </a:p>
          <a:p>
            <a:pPr lvl="1" algn="just">
              <a:lnSpc>
                <a:spcPct val="115000"/>
              </a:lnSpc>
              <a:spcAft>
                <a:spcPts val="600"/>
              </a:spcAft>
              <a:buFont typeface="Arial" panose="020B0604020202020204" pitchFamily="34" charset="0"/>
              <a:buChar char="•"/>
              <a:tabLst>
                <a:tab pos="457200" algn="l"/>
              </a:tabLst>
            </a:pPr>
            <a:r>
              <a:rPr lang="en-GB" sz="1400" dirty="0">
                <a:solidFill>
                  <a:srgbClr val="002060"/>
                </a:solidFill>
              </a:rPr>
              <a:t>the need to reinforce the management and protection measures taken by several SPAW parties (criterion #6).</a:t>
            </a:r>
            <a:endParaRPr lang="fr-FR" sz="1400" dirty="0">
              <a:solidFill>
                <a:srgbClr val="002060"/>
              </a:solidFill>
            </a:endParaRPr>
          </a:p>
          <a:p>
            <a:pPr lvl="1" algn="just">
              <a:lnSpc>
                <a:spcPct val="115000"/>
              </a:lnSpc>
              <a:spcAft>
                <a:spcPts val="600"/>
              </a:spcAft>
              <a:buFont typeface="Arial" panose="020B0604020202020204" pitchFamily="34" charset="0"/>
              <a:buChar char="•"/>
              <a:tabLst>
                <a:tab pos="457200" algn="l"/>
              </a:tabLst>
            </a:pPr>
            <a:r>
              <a:rPr lang="en-GB" sz="1400" dirty="0">
                <a:solidFill>
                  <a:srgbClr val="002060"/>
                </a:solidFill>
              </a:rPr>
              <a:t>Some experts note that the recognition of the species as “critically endangered” by the IUCN (criterion #4), also supports the </a:t>
            </a:r>
            <a:r>
              <a:rPr lang="en-GB" sz="1400" dirty="0" err="1">
                <a:solidFill>
                  <a:srgbClr val="002060"/>
                </a:solidFill>
              </a:rPr>
              <a:t>uplisting</a:t>
            </a:r>
            <a:r>
              <a:rPr lang="en-GB" sz="1400" dirty="0">
                <a:solidFill>
                  <a:srgbClr val="002060"/>
                </a:solidFill>
              </a:rPr>
              <a:t> of the species</a:t>
            </a:r>
            <a:r>
              <a:rPr lang="en-GB" sz="1400" b="1" dirty="0">
                <a:solidFill>
                  <a:srgbClr val="002060"/>
                </a:solidFill>
              </a:rPr>
              <a:t>.</a:t>
            </a:r>
            <a:endParaRPr lang="fr-FR" sz="1400" b="1" dirty="0">
              <a:solidFill>
                <a:srgbClr val="002060"/>
              </a:solidFill>
            </a:endParaRPr>
          </a:p>
          <a:p>
            <a:pPr marL="285750" lvl="1" indent="-285750">
              <a:lnSpc>
                <a:spcPct val="90000"/>
              </a:lnSpc>
              <a:spcAft>
                <a:spcPts val="600"/>
              </a:spcAft>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b="1" dirty="0">
                <a:solidFill>
                  <a:srgbClr val="002060"/>
                </a:solidFill>
              </a:rPr>
              <a:t>Consensus: </a:t>
            </a:r>
            <a:r>
              <a:rPr lang="en-GB" dirty="0">
                <a:solidFill>
                  <a:srgbClr val="002060"/>
                </a:solidFill>
              </a:rPr>
              <a:t>the group unanimously concludes the of Oceanic Whitetip shark meets the criteria for </a:t>
            </a:r>
            <a:r>
              <a:rPr lang="en-GB" dirty="0" err="1">
                <a:solidFill>
                  <a:srgbClr val="002060"/>
                </a:solidFill>
              </a:rPr>
              <a:t>uplisting</a:t>
            </a:r>
            <a:r>
              <a:rPr lang="en-GB" dirty="0">
                <a:solidFill>
                  <a:srgbClr val="002060"/>
                </a:solidFill>
              </a:rPr>
              <a:t> from annex III to Annex II of the SPAW protocol, notably based on population decline, recognition of a threatened and endangered species status, and the importance of regional and cooperative efforts for the protection and recovery of the species.</a:t>
            </a:r>
            <a:endParaRPr lang="fr-FR" dirty="0">
              <a:solidFill>
                <a:srgbClr val="002060"/>
              </a:solidFill>
            </a:endParaRPr>
          </a:p>
          <a:p>
            <a:endParaRPr lang="fr-FR" dirty="0"/>
          </a:p>
        </p:txBody>
      </p:sp>
      <p:pic>
        <p:nvPicPr>
          <p:cNvPr id="10" name="Image 9">
            <a:extLst>
              <a:ext uri="{FF2B5EF4-FFF2-40B4-BE49-F238E27FC236}">
                <a16:creationId xmlns:a16="http://schemas.microsoft.com/office/drawing/2014/main" id="{1FD230EB-6A3E-243C-6C90-3FFA418C437F}"/>
              </a:ext>
            </a:extLst>
          </p:cNvPr>
          <p:cNvPicPr/>
          <p:nvPr/>
        </p:nvPicPr>
        <p:blipFill>
          <a:blip r:embed="rId3"/>
          <a:stretch/>
        </p:blipFill>
        <p:spPr>
          <a:xfrm>
            <a:off x="9847220" y="108628"/>
            <a:ext cx="2200962" cy="1577737"/>
          </a:xfrm>
          <a:prstGeom prst="rect">
            <a:avLst/>
          </a:prstGeom>
          <a:ln>
            <a:noFill/>
          </a:ln>
        </p:spPr>
      </p:pic>
      <p:sp>
        <p:nvSpPr>
          <p:cNvPr id="4" name="Espace réservé du contenu 4">
            <a:extLst>
              <a:ext uri="{FF2B5EF4-FFF2-40B4-BE49-F238E27FC236}">
                <a16:creationId xmlns:a16="http://schemas.microsoft.com/office/drawing/2014/main" id="{1A0585F0-18D4-0C23-F230-26A263B7A573}"/>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2921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908474" y="399650"/>
            <a:ext cx="7283490" cy="1680415"/>
          </a:xfrm>
        </p:spPr>
        <p:txBody>
          <a:bodyPr>
            <a:normAutofit fontScale="90000"/>
          </a:bodyPr>
          <a:lstStyle/>
          <a:p>
            <a:br>
              <a:rPr lang="en-US" sz="3100" dirty="0"/>
            </a:br>
            <a:r>
              <a:rPr lang="en-US" sz="2700" dirty="0" err="1"/>
              <a:t>Uplisting</a:t>
            </a:r>
            <a:r>
              <a:rPr lang="en-US" sz="2700" dirty="0"/>
              <a:t> of the whale shark (Rhincodon typus)from Appendix III to Appendix II of the SPAW Protocol </a:t>
            </a:r>
            <a:br>
              <a:rPr lang="en-US" sz="2800" b="1" dirty="0">
                <a:solidFill>
                  <a:srgbClr val="002060"/>
                </a:solidFill>
              </a:rPr>
            </a:br>
            <a:br>
              <a:rPr lang="en-US" sz="1100" dirty="0">
                <a:solidFill>
                  <a:srgbClr val="002060"/>
                </a:solidFill>
              </a:rPr>
            </a:br>
            <a:br>
              <a:rPr lang="fr-FR" dirty="0">
                <a:solidFill>
                  <a:schemeClr val="tx1"/>
                </a:solidFill>
                <a:highlight>
                  <a:srgbClr val="C0C0C0"/>
                </a:highlight>
              </a:rPr>
            </a:br>
            <a:endParaRPr lang="fr-FR" dirty="0"/>
          </a:p>
        </p:txBody>
      </p:sp>
      <p:sp>
        <p:nvSpPr>
          <p:cNvPr id="3" name="Espace réservé du contenu 2">
            <a:extLst>
              <a:ext uri="{FF2B5EF4-FFF2-40B4-BE49-F238E27FC236}">
                <a16:creationId xmlns:a16="http://schemas.microsoft.com/office/drawing/2014/main" id="{74F56C59-515F-7179-FE66-3C4EE98F7178}"/>
              </a:ext>
            </a:extLst>
          </p:cNvPr>
          <p:cNvSpPr>
            <a:spLocks noGrp="1"/>
          </p:cNvSpPr>
          <p:nvPr>
            <p:ph idx="1"/>
          </p:nvPr>
        </p:nvSpPr>
        <p:spPr>
          <a:xfrm>
            <a:off x="2235886" y="1620485"/>
            <a:ext cx="9114418" cy="4999649"/>
          </a:xfrm>
        </p:spPr>
        <p:txBody>
          <a:bodyPr>
            <a:noAutofit/>
          </a:bodyPr>
          <a:lstStyle/>
          <a:p>
            <a:pPr marL="285750" lvl="1" indent="-285750">
              <a:lnSpc>
                <a:spcPct val="90000"/>
              </a:lnSpc>
              <a:spcAft>
                <a:spcPts val="600"/>
              </a:spcAft>
              <a:tabLst>
                <a:tab pos="457200" algn="l"/>
              </a:tabLst>
            </a:pPr>
            <a:r>
              <a:rPr lang="en-GB" sz="1500" b="1" dirty="0">
                <a:solidFill>
                  <a:srgbClr val="002060"/>
                </a:solidFill>
              </a:rPr>
              <a:t>3 experts consider that the relevant criteria for inclusion in Annex II of SPAW are met and that </a:t>
            </a:r>
            <a:r>
              <a:rPr lang="en-GB" sz="1500" b="1" dirty="0" err="1">
                <a:solidFill>
                  <a:srgbClr val="002060"/>
                </a:solidFill>
              </a:rPr>
              <a:t>uplisting</a:t>
            </a:r>
            <a:r>
              <a:rPr lang="en-GB" sz="1500" b="1" dirty="0">
                <a:solidFill>
                  <a:srgbClr val="002060"/>
                </a:solidFill>
              </a:rPr>
              <a:t> to Annex II is warranted. They emphasised the following points: </a:t>
            </a:r>
            <a:endParaRPr lang="fr-FR" sz="1500" b="1" dirty="0">
              <a:solidFill>
                <a:srgbClr val="002060"/>
              </a:solidFill>
            </a:endParaRP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clear evidence of decline by 50% over the last three generations (criterion #1). </a:t>
            </a:r>
            <a:endParaRPr lang="fr-FR" sz="1400" dirty="0">
              <a:solidFill>
                <a:srgbClr val="002060"/>
              </a:solidFill>
            </a:endParaRP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Whale Sharks are listed as Endangered globally on the IUCN Red List (criterion #4).</a:t>
            </a:r>
            <a:endParaRPr lang="fr-FR" sz="1400" dirty="0">
              <a:solidFill>
                <a:srgbClr val="002060"/>
              </a:solidFill>
            </a:endParaRP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They are highly migratory and would benefit from collaborative regional efforts (criterion #6).</a:t>
            </a:r>
            <a:endParaRPr lang="fr-FR" sz="1400" dirty="0">
              <a:solidFill>
                <a:srgbClr val="002060"/>
              </a:solidFill>
            </a:endParaRP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listed on Annex III of the SPAW Protocol since 2017 (criterion #8).</a:t>
            </a:r>
            <a:endParaRPr lang="fr-FR" sz="1400" dirty="0">
              <a:solidFill>
                <a:srgbClr val="002060"/>
              </a:solidFill>
            </a:endParaRP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protected through several international agreements, such as CITES (criterion #5) and some national legislations</a:t>
            </a:r>
            <a:endParaRPr lang="en-GB" sz="1500" b="1" dirty="0">
              <a:solidFill>
                <a:srgbClr val="002060"/>
              </a:solidFill>
            </a:endParaRPr>
          </a:p>
          <a:p>
            <a:pPr marL="285750" lvl="1" indent="-285750">
              <a:lnSpc>
                <a:spcPct val="90000"/>
              </a:lnSpc>
              <a:spcAft>
                <a:spcPts val="600"/>
              </a:spcAft>
              <a:tabLst>
                <a:tab pos="457200" algn="l"/>
              </a:tabLst>
            </a:pPr>
            <a:r>
              <a:rPr lang="en-GB" sz="1500" b="1" dirty="0">
                <a:solidFill>
                  <a:srgbClr val="002060"/>
                </a:solidFill>
              </a:rPr>
              <a:t>2 experts consider that Annex II listing is not justified. They point out  :</a:t>
            </a: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A lack of data in the proposal.  Data presented are too outdated to confirm the species is in decline (criterion #1) ;</a:t>
            </a: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consider that the information regarding increasing international trade is very old, and there is very little information about the actual volume or location of the trade (criterion #5).</a:t>
            </a:r>
          </a:p>
          <a:p>
            <a:pPr marL="800100" lvl="1" indent="-342900" algn="just">
              <a:lnSpc>
                <a:spcPct val="90000"/>
              </a:lnSpc>
              <a:spcAft>
                <a:spcPts val="600"/>
              </a:spcAft>
              <a:buFont typeface="Arial" panose="020B0604020202020204" pitchFamily="34" charset="0"/>
              <a:buChar char="•"/>
              <a:tabLst>
                <a:tab pos="457200" algn="l"/>
              </a:tabLst>
            </a:pPr>
            <a:r>
              <a:rPr lang="en-GB" sz="1400" dirty="0">
                <a:solidFill>
                  <a:srgbClr val="002060"/>
                </a:solidFill>
              </a:rPr>
              <a:t>the IUCN estimates are for a presumed decline (criterion #4). They also point out that the 50% decline is for the entire population, not necessarily the Caribbean population.</a:t>
            </a:r>
            <a:endParaRPr lang="en-GB" sz="1500" b="1" dirty="0">
              <a:solidFill>
                <a:srgbClr val="002060"/>
              </a:solidFill>
            </a:endParaRPr>
          </a:p>
          <a:p>
            <a:pPr marL="285750" lvl="1" indent="-285750">
              <a:lnSpc>
                <a:spcPct val="90000"/>
              </a:lnSpc>
              <a:spcAft>
                <a:spcPts val="600"/>
              </a:spcAft>
              <a:tabLst>
                <a:tab pos="457200" algn="l"/>
              </a:tabLst>
            </a:pPr>
            <a:r>
              <a:rPr lang="en-GB" sz="1500" b="1" dirty="0">
                <a:solidFill>
                  <a:srgbClr val="002060"/>
                </a:solidFill>
              </a:rPr>
              <a:t>No Consensus : 2 experts consider the proposal does not present sufficient information to demonstrate the species meets the criteria for </a:t>
            </a:r>
            <a:r>
              <a:rPr lang="en-GB" sz="1500" b="1" dirty="0" err="1">
                <a:solidFill>
                  <a:srgbClr val="002060"/>
                </a:solidFill>
              </a:rPr>
              <a:t>uplisting</a:t>
            </a:r>
            <a:r>
              <a:rPr lang="en-GB" sz="1500" b="1" dirty="0">
                <a:solidFill>
                  <a:srgbClr val="002060"/>
                </a:solidFill>
              </a:rPr>
              <a:t> to Annex II. 3 experts consider there is sufficient information in the proposal to </a:t>
            </a:r>
            <a:r>
              <a:rPr lang="en-GB" sz="1500" b="1" dirty="0" err="1">
                <a:solidFill>
                  <a:srgbClr val="002060"/>
                </a:solidFill>
              </a:rPr>
              <a:t>uplist</a:t>
            </a:r>
            <a:r>
              <a:rPr lang="en-GB" sz="1500" b="1" dirty="0">
                <a:solidFill>
                  <a:srgbClr val="002060"/>
                </a:solidFill>
              </a:rPr>
              <a:t> the species to Annex II. </a:t>
            </a:r>
            <a:endParaRPr lang="fr-FR" sz="1500" b="1" dirty="0">
              <a:solidFill>
                <a:srgbClr val="002060"/>
              </a:solidFill>
            </a:endParaRPr>
          </a:p>
        </p:txBody>
      </p:sp>
      <p:pic>
        <p:nvPicPr>
          <p:cNvPr id="4" name="Image 3">
            <a:extLst>
              <a:ext uri="{FF2B5EF4-FFF2-40B4-BE49-F238E27FC236}">
                <a16:creationId xmlns:a16="http://schemas.microsoft.com/office/drawing/2014/main" id="{A92A2CA5-8ECD-7916-A3FC-2C8783A2046C}"/>
              </a:ext>
            </a:extLst>
          </p:cNvPr>
          <p:cNvPicPr/>
          <p:nvPr/>
        </p:nvPicPr>
        <p:blipFill>
          <a:blip r:embed="rId3"/>
          <a:stretch/>
        </p:blipFill>
        <p:spPr>
          <a:xfrm>
            <a:off x="10279781" y="120420"/>
            <a:ext cx="1794051" cy="1386706"/>
          </a:xfrm>
          <a:prstGeom prst="rect">
            <a:avLst/>
          </a:prstGeom>
          <a:ln>
            <a:noFill/>
          </a:ln>
        </p:spPr>
      </p:pic>
      <p:sp>
        <p:nvSpPr>
          <p:cNvPr id="5" name="Espace réservé du contenu 4">
            <a:extLst>
              <a:ext uri="{FF2B5EF4-FFF2-40B4-BE49-F238E27FC236}">
                <a16:creationId xmlns:a16="http://schemas.microsoft.com/office/drawing/2014/main" id="{401DBEF9-5D07-84D7-3C7B-3A11D19259A3}"/>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51454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454255" y="427642"/>
            <a:ext cx="7283490" cy="1680415"/>
          </a:xfrm>
        </p:spPr>
        <p:txBody>
          <a:bodyPr>
            <a:normAutofit fontScale="90000"/>
          </a:bodyPr>
          <a:lstStyle/>
          <a:p>
            <a:br>
              <a:rPr lang="en-US" sz="3100" dirty="0"/>
            </a:br>
            <a:r>
              <a:rPr lang="en-US" sz="2700" dirty="0"/>
              <a:t>Inclusion of 3 hammerhead sharks (Sphyrna </a:t>
            </a:r>
            <a:r>
              <a:rPr lang="en-US" sz="2700" dirty="0" err="1"/>
              <a:t>mokarran</a:t>
            </a:r>
            <a:r>
              <a:rPr lang="en-US" sz="2700" dirty="0"/>
              <a:t>) in Appendix II of the SPAW Protocol </a:t>
            </a:r>
            <a:br>
              <a:rPr lang="en-US" sz="2800" dirty="0">
                <a:solidFill>
                  <a:srgbClr val="002060"/>
                </a:solidFill>
              </a:rPr>
            </a:br>
            <a:br>
              <a:rPr lang="en-US" sz="2800" b="1" dirty="0">
                <a:solidFill>
                  <a:srgbClr val="002060"/>
                </a:solidFill>
              </a:rPr>
            </a:br>
            <a:br>
              <a:rPr lang="en-US" sz="1100" dirty="0">
                <a:solidFill>
                  <a:srgbClr val="002060"/>
                </a:solidFill>
              </a:rPr>
            </a:br>
            <a:br>
              <a:rPr lang="fr-FR" dirty="0">
                <a:solidFill>
                  <a:schemeClr val="tx1"/>
                </a:solidFill>
                <a:highlight>
                  <a:srgbClr val="C0C0C0"/>
                </a:highlight>
              </a:rPr>
            </a:br>
            <a:endParaRPr lang="fr-FR" dirty="0"/>
          </a:p>
        </p:txBody>
      </p:sp>
      <p:sp>
        <p:nvSpPr>
          <p:cNvPr id="3" name="Espace réservé du contenu 2">
            <a:extLst>
              <a:ext uri="{FF2B5EF4-FFF2-40B4-BE49-F238E27FC236}">
                <a16:creationId xmlns:a16="http://schemas.microsoft.com/office/drawing/2014/main" id="{74F56C59-515F-7179-FE66-3C4EE98F7178}"/>
              </a:ext>
            </a:extLst>
          </p:cNvPr>
          <p:cNvSpPr>
            <a:spLocks noGrp="1"/>
          </p:cNvSpPr>
          <p:nvPr>
            <p:ph idx="1"/>
          </p:nvPr>
        </p:nvSpPr>
        <p:spPr>
          <a:xfrm>
            <a:off x="2454255" y="1267849"/>
            <a:ext cx="9285892" cy="5590604"/>
          </a:xfrm>
        </p:spPr>
        <p:txBody>
          <a:bodyPr>
            <a:normAutofit fontScale="47500" lnSpcReduction="20000"/>
          </a:bodyPr>
          <a:lstStyle/>
          <a:p>
            <a:pPr marL="285750" lvl="1" indent="-285750">
              <a:lnSpc>
                <a:spcPct val="90000"/>
              </a:lnSpc>
              <a:spcAft>
                <a:spcPts val="600"/>
              </a:spcAft>
              <a:tabLst>
                <a:tab pos="457200" algn="l"/>
              </a:tabLst>
            </a:pPr>
            <a:r>
              <a:rPr lang="en-GB" sz="3400" b="1" dirty="0">
                <a:solidFill>
                  <a:srgbClr val="002060"/>
                </a:solidFill>
              </a:rPr>
              <a:t>3 experts</a:t>
            </a:r>
            <a:r>
              <a:rPr lang="en-GB" sz="3400" dirty="0">
                <a:solidFill>
                  <a:srgbClr val="002060"/>
                </a:solidFill>
              </a:rPr>
              <a:t> consider that the relevant criteria for inclusion in Annex II of SPAW are met and that </a:t>
            </a:r>
            <a:r>
              <a:rPr lang="en-GB" sz="3400" dirty="0" err="1">
                <a:solidFill>
                  <a:srgbClr val="002060"/>
                </a:solidFill>
              </a:rPr>
              <a:t>uplisting</a:t>
            </a:r>
            <a:r>
              <a:rPr lang="en-GB" sz="3400" dirty="0">
                <a:solidFill>
                  <a:srgbClr val="002060"/>
                </a:solidFill>
              </a:rPr>
              <a:t> to Annex II is warranted. They emphasised the following points: </a:t>
            </a:r>
            <a:endParaRPr lang="fr-FR" sz="34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There is clear evidence of decline (criterion #1).</a:t>
            </a:r>
            <a:endParaRPr lang="fr-FR" sz="25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The hammerhead shark is under increased pressure due to the shark fin trade (criterion #5).</a:t>
            </a:r>
            <a:endParaRPr lang="fr-FR" sz="25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Hammerhead sharks are listed as Endangered globally on the IUCN Red List (criterion #4).</a:t>
            </a:r>
            <a:endParaRPr lang="fr-FR" sz="25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They are highly migratory species and would benefit from collaborative regional efforts (criterion #6).</a:t>
            </a:r>
            <a:endParaRPr lang="fr-FR" sz="25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They also have been protected though several international agreements and sometimes national legislation (criterion #5).</a:t>
            </a:r>
            <a:endParaRPr lang="fr-FR" sz="2500" dirty="0">
              <a:solidFill>
                <a:srgbClr val="002060"/>
              </a:solidFill>
            </a:endParaRPr>
          </a:p>
          <a:p>
            <a:pPr marL="285750" lvl="1" indent="-285750">
              <a:lnSpc>
                <a:spcPct val="90000"/>
              </a:lnSpc>
              <a:spcAft>
                <a:spcPts val="600"/>
              </a:spcAft>
              <a:tabLst>
                <a:tab pos="457200" algn="l"/>
              </a:tabLst>
            </a:pPr>
            <a:r>
              <a:rPr lang="en-GB" sz="3400" b="1" dirty="0">
                <a:solidFill>
                  <a:srgbClr val="002060"/>
                </a:solidFill>
              </a:rPr>
              <a:t>2</a:t>
            </a:r>
            <a:r>
              <a:rPr lang="en-GB" sz="3400" dirty="0">
                <a:solidFill>
                  <a:srgbClr val="002060"/>
                </a:solidFill>
              </a:rPr>
              <a:t> </a:t>
            </a:r>
            <a:r>
              <a:rPr lang="en-GB" sz="3400" b="1" dirty="0">
                <a:solidFill>
                  <a:srgbClr val="002060"/>
                </a:solidFill>
              </a:rPr>
              <a:t>experts </a:t>
            </a:r>
            <a:r>
              <a:rPr lang="en-GB" sz="3400" dirty="0">
                <a:solidFill>
                  <a:srgbClr val="002060"/>
                </a:solidFill>
              </a:rPr>
              <a:t>invoke precautionary principle (criterion #2)</a:t>
            </a:r>
          </a:p>
          <a:p>
            <a:pPr marL="285750" lvl="1" indent="-285750">
              <a:lnSpc>
                <a:spcPct val="90000"/>
              </a:lnSpc>
              <a:spcAft>
                <a:spcPts val="600"/>
              </a:spcAft>
              <a:tabLst>
                <a:tab pos="457200" algn="l"/>
              </a:tabLst>
            </a:pPr>
            <a:r>
              <a:rPr lang="en-GB" sz="3400" b="1" dirty="0">
                <a:solidFill>
                  <a:srgbClr val="002060"/>
                </a:solidFill>
              </a:rPr>
              <a:t>2</a:t>
            </a:r>
            <a:r>
              <a:rPr lang="en-GB" sz="3400" dirty="0">
                <a:solidFill>
                  <a:srgbClr val="002060"/>
                </a:solidFill>
              </a:rPr>
              <a:t> </a:t>
            </a:r>
            <a:r>
              <a:rPr lang="en-GB" sz="3400" b="1" dirty="0">
                <a:solidFill>
                  <a:srgbClr val="002060"/>
                </a:solidFill>
              </a:rPr>
              <a:t>experts</a:t>
            </a:r>
            <a:r>
              <a:rPr lang="en-GB" sz="3400" dirty="0">
                <a:solidFill>
                  <a:srgbClr val="002060"/>
                </a:solidFill>
              </a:rPr>
              <a:t> consider that Annex II listing is not justified. They point out  :</a:t>
            </a: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A lack of data/evidence supporting a conclusion that the species is in decline. (criteria #1).</a:t>
            </a: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not enough information in the proposal about population size, restrictions on its range of distribution, or population fragmentation (criteria #1).</a:t>
            </a: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The amount of data/evidence available at this time is insufficient to warrant a precautionary approach (criteria #2)</a:t>
            </a: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IUCN assessment does not provide sufficient evidence to support listing in Appendix II of the SPAW Protocol (criterion #4). </a:t>
            </a:r>
          </a:p>
          <a:p>
            <a:pPr marL="800100" lvl="2" indent="-342900" algn="just">
              <a:spcAft>
                <a:spcPts val="600"/>
              </a:spcAft>
              <a:buFont typeface="Arial" panose="020B0604020202020204" pitchFamily="34" charset="0"/>
              <a:buChar char="•"/>
              <a:tabLst>
                <a:tab pos="457200" algn="l"/>
              </a:tabLst>
            </a:pPr>
            <a:r>
              <a:rPr lang="en-GB" sz="2500" dirty="0">
                <a:solidFill>
                  <a:srgbClr val="002060"/>
                </a:solidFill>
              </a:rPr>
              <a:t>management strategies already implemented seem to show good results so far (US Range). </a:t>
            </a:r>
          </a:p>
          <a:p>
            <a:pPr marL="285750" lvl="1" indent="-285750">
              <a:lnSpc>
                <a:spcPct val="90000"/>
              </a:lnSpc>
              <a:spcAft>
                <a:spcPts val="600"/>
              </a:spcAft>
              <a:tabLst>
                <a:tab pos="457200" algn="l"/>
              </a:tabLst>
            </a:pPr>
            <a:r>
              <a:rPr lang="en-GB" sz="3400" b="1" dirty="0">
                <a:solidFill>
                  <a:srgbClr val="002060"/>
                </a:solidFill>
              </a:rPr>
              <a:t>No Consensus : </a:t>
            </a:r>
            <a:r>
              <a:rPr lang="en-GB" sz="3400" dirty="0">
                <a:solidFill>
                  <a:srgbClr val="002060"/>
                </a:solidFill>
              </a:rPr>
              <a:t>2 experts consider the proposal does not present sufficient information to demonstrate the species meets the criteria for </a:t>
            </a:r>
            <a:r>
              <a:rPr lang="en-GB" sz="3400" dirty="0" err="1">
                <a:solidFill>
                  <a:srgbClr val="002060"/>
                </a:solidFill>
              </a:rPr>
              <a:t>uplisting</a:t>
            </a:r>
            <a:r>
              <a:rPr lang="en-GB" sz="3400" dirty="0">
                <a:solidFill>
                  <a:srgbClr val="002060"/>
                </a:solidFill>
              </a:rPr>
              <a:t> to Annex II. 3 experts consider there is sufficient information in the proposal to </a:t>
            </a:r>
            <a:r>
              <a:rPr lang="en-GB" sz="3400" dirty="0" err="1">
                <a:solidFill>
                  <a:srgbClr val="002060"/>
                </a:solidFill>
              </a:rPr>
              <a:t>uplist</a:t>
            </a:r>
            <a:r>
              <a:rPr lang="en-GB" sz="3400" dirty="0">
                <a:solidFill>
                  <a:srgbClr val="002060"/>
                </a:solidFill>
              </a:rPr>
              <a:t> the species to Annex II. </a:t>
            </a:r>
            <a:endParaRPr lang="fr-FR" sz="3400" dirty="0">
              <a:solidFill>
                <a:srgbClr val="002060"/>
              </a:solidFill>
            </a:endParaRPr>
          </a:p>
          <a:p>
            <a:endParaRPr lang="fr-FR" dirty="0"/>
          </a:p>
        </p:txBody>
      </p:sp>
      <p:sp>
        <p:nvSpPr>
          <p:cNvPr id="5" name="Rectangle 2">
            <a:extLst>
              <a:ext uri="{FF2B5EF4-FFF2-40B4-BE49-F238E27FC236}">
                <a16:creationId xmlns:a16="http://schemas.microsoft.com/office/drawing/2014/main" id="{686B11B5-31F0-510A-C0C9-F10DE4077F74}"/>
              </a:ext>
            </a:extLst>
          </p:cNvPr>
          <p:cNvSpPr>
            <a:spLocks noChangeArrowheads="1"/>
          </p:cNvSpPr>
          <p:nvPr/>
        </p:nvSpPr>
        <p:spPr bwMode="auto">
          <a:xfrm>
            <a:off x="9811173" y="0"/>
            <a:ext cx="43990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7" name="Objet 6">
            <a:extLst>
              <a:ext uri="{FF2B5EF4-FFF2-40B4-BE49-F238E27FC236}">
                <a16:creationId xmlns:a16="http://schemas.microsoft.com/office/drawing/2014/main" id="{4519BBC9-4B01-25BF-AC42-EC548D499698}"/>
              </a:ext>
            </a:extLst>
          </p:cNvPr>
          <p:cNvGraphicFramePr>
            <a:graphicFrameLocks noChangeAspect="1"/>
          </p:cNvGraphicFramePr>
          <p:nvPr>
            <p:extLst>
              <p:ext uri="{D42A27DB-BD31-4B8C-83A1-F6EECF244321}">
                <p14:modId xmlns:p14="http://schemas.microsoft.com/office/powerpoint/2010/main" val="2091765664"/>
              </p:ext>
            </p:extLst>
          </p:nvPr>
        </p:nvGraphicFramePr>
        <p:xfrm>
          <a:off x="9811173" y="1"/>
          <a:ext cx="2380827" cy="1158240"/>
        </p:xfrm>
        <a:graphic>
          <a:graphicData uri="http://schemas.openxmlformats.org/presentationml/2006/ole">
            <mc:AlternateContent xmlns:mc="http://schemas.openxmlformats.org/markup-compatibility/2006">
              <mc:Choice xmlns:v="urn:schemas-microsoft-com:vml" Requires="v">
                <p:oleObj name="Image bitmap" r:id="rId3" imgW="4580017" imgH="2255238" progId="Paint.Picture">
                  <p:embed/>
                </p:oleObj>
              </mc:Choice>
              <mc:Fallback>
                <p:oleObj name="Image bitmap" r:id="rId3" imgW="4580017" imgH="2255238"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l="-14" t="-27" r="-14" b="-27"/>
                      <a:stretch>
                        <a:fillRect/>
                      </a:stretch>
                    </p:blipFill>
                    <p:spPr bwMode="auto">
                      <a:xfrm>
                        <a:off x="9811173" y="1"/>
                        <a:ext cx="2380827" cy="1158240"/>
                      </a:xfrm>
                      <a:prstGeom prst="rect">
                        <a:avLst/>
                      </a:prstGeom>
                      <a:solidFill>
                        <a:srgbClr val="FFFFFF"/>
                      </a:solidFill>
                    </p:spPr>
                  </p:pic>
                </p:oleObj>
              </mc:Fallback>
            </mc:AlternateContent>
          </a:graphicData>
        </a:graphic>
      </p:graphicFrame>
      <p:sp>
        <p:nvSpPr>
          <p:cNvPr id="4" name="Espace réservé du contenu 4">
            <a:extLst>
              <a:ext uri="{FF2B5EF4-FFF2-40B4-BE49-F238E27FC236}">
                <a16:creationId xmlns:a16="http://schemas.microsoft.com/office/drawing/2014/main" id="{A407E377-A50A-992F-76E9-30DE1730B143}"/>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1220752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633364" y="666918"/>
            <a:ext cx="7283490" cy="1680415"/>
          </a:xfrm>
        </p:spPr>
        <p:txBody>
          <a:bodyPr>
            <a:normAutofit fontScale="90000"/>
          </a:bodyPr>
          <a:lstStyle/>
          <a:p>
            <a:br>
              <a:rPr lang="en-US" sz="3100" dirty="0"/>
            </a:br>
            <a:r>
              <a:rPr lang="en-US" sz="2700" dirty="0" err="1"/>
              <a:t>Uplisting</a:t>
            </a:r>
            <a:r>
              <a:rPr lang="en-US" sz="2700" dirty="0"/>
              <a:t> of the Lesser Antillean Iguana (Iguana </a:t>
            </a:r>
            <a:r>
              <a:rPr lang="en-US" sz="2700" dirty="0" err="1"/>
              <a:t>delicatissima</a:t>
            </a:r>
            <a:r>
              <a:rPr lang="en-US" sz="2700" dirty="0"/>
              <a:t>) from Appendix III to Appendix II of the SPAW Protocol </a:t>
            </a:r>
            <a:br>
              <a:rPr lang="en-US" sz="2700" dirty="0"/>
            </a:br>
            <a:br>
              <a:rPr lang="en-US" sz="2800" dirty="0">
                <a:solidFill>
                  <a:srgbClr val="002060"/>
                </a:solidFill>
              </a:rPr>
            </a:br>
            <a:br>
              <a:rPr lang="en-US" sz="2800" b="1" dirty="0">
                <a:solidFill>
                  <a:srgbClr val="002060"/>
                </a:solidFill>
              </a:rPr>
            </a:br>
            <a:br>
              <a:rPr lang="en-US" sz="1100" dirty="0">
                <a:solidFill>
                  <a:srgbClr val="002060"/>
                </a:solidFill>
              </a:rPr>
            </a:br>
            <a:br>
              <a:rPr lang="fr-FR" dirty="0">
                <a:solidFill>
                  <a:schemeClr val="tx1"/>
                </a:solidFill>
                <a:highlight>
                  <a:srgbClr val="C0C0C0"/>
                </a:highlight>
              </a:rPr>
            </a:br>
            <a:endParaRPr lang="fr-FR" dirty="0"/>
          </a:p>
        </p:txBody>
      </p:sp>
      <p:sp>
        <p:nvSpPr>
          <p:cNvPr id="7" name="Espace réservé du contenu 2">
            <a:extLst>
              <a:ext uri="{FF2B5EF4-FFF2-40B4-BE49-F238E27FC236}">
                <a16:creationId xmlns:a16="http://schemas.microsoft.com/office/drawing/2014/main" id="{2D7226C9-75EC-1C7C-8D94-6EED88292D9A}"/>
              </a:ext>
            </a:extLst>
          </p:cNvPr>
          <p:cNvSpPr>
            <a:spLocks noGrp="1"/>
          </p:cNvSpPr>
          <p:nvPr>
            <p:ph idx="1"/>
          </p:nvPr>
        </p:nvSpPr>
        <p:spPr>
          <a:xfrm>
            <a:off x="2710511" y="1672844"/>
            <a:ext cx="8608856" cy="4761512"/>
          </a:xfrm>
        </p:spPr>
        <p:txBody>
          <a:bodyPr>
            <a:normAutofit lnSpcReduction="10000"/>
          </a:bodyPr>
          <a:lstStyle/>
          <a:p>
            <a:pPr marL="285750" lvl="1" indent="-285750">
              <a:lnSpc>
                <a:spcPct val="90000"/>
              </a:lnSpc>
              <a:spcAft>
                <a:spcPts val="600"/>
              </a:spcAft>
              <a:tabLst>
                <a:tab pos="457200" algn="l"/>
              </a:tabLst>
            </a:pPr>
            <a:r>
              <a:rPr lang="en-GB" b="1" dirty="0">
                <a:solidFill>
                  <a:srgbClr val="002060"/>
                </a:solidFill>
              </a:rPr>
              <a:t>All experts </a:t>
            </a:r>
            <a:r>
              <a:rPr lang="en-GB" dirty="0">
                <a:solidFill>
                  <a:srgbClr val="002060"/>
                </a:solidFill>
              </a:rPr>
              <a:t>consider that the proposal follows the requirements of the guidelines.</a:t>
            </a:r>
          </a:p>
          <a:p>
            <a:pPr marL="285750" lvl="1" indent="-285750">
              <a:lnSpc>
                <a:spcPct val="90000"/>
              </a:lnSpc>
              <a:spcAft>
                <a:spcPts val="600"/>
              </a:spcAft>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b="1" dirty="0">
                <a:solidFill>
                  <a:srgbClr val="002060"/>
                </a:solidFill>
              </a:rPr>
              <a:t>All experts </a:t>
            </a:r>
            <a:r>
              <a:rPr lang="en-GB" dirty="0">
                <a:solidFill>
                  <a:srgbClr val="002060"/>
                </a:solidFill>
              </a:rPr>
              <a:t>confirm that the information presented in the proposal supported the </a:t>
            </a:r>
            <a:r>
              <a:rPr lang="en-GB" dirty="0" err="1">
                <a:solidFill>
                  <a:srgbClr val="002060"/>
                </a:solidFill>
              </a:rPr>
              <a:t>the</a:t>
            </a:r>
            <a:r>
              <a:rPr lang="en-GB" dirty="0">
                <a:solidFill>
                  <a:srgbClr val="002060"/>
                </a:solidFill>
              </a:rPr>
              <a:t> </a:t>
            </a:r>
            <a:r>
              <a:rPr lang="en-GB" dirty="0" err="1">
                <a:solidFill>
                  <a:srgbClr val="002060"/>
                </a:solidFill>
              </a:rPr>
              <a:t>uplisting</a:t>
            </a:r>
            <a:r>
              <a:rPr lang="en-GB" dirty="0">
                <a:solidFill>
                  <a:srgbClr val="002060"/>
                </a:solidFill>
              </a:rPr>
              <a:t> of the Lesser Antillean iguana from Annex III to Annex II of the Protocol, based on :</a:t>
            </a:r>
          </a:p>
          <a:p>
            <a:pPr marL="742950" lvl="2" indent="-285750">
              <a:spcAft>
                <a:spcPts val="600"/>
              </a:spcAft>
              <a:buFont typeface="Arial" panose="020B0604020202020204" pitchFamily="34" charset="0"/>
              <a:buChar char="•"/>
              <a:tabLst>
                <a:tab pos="457200" algn="l"/>
              </a:tabLst>
            </a:pPr>
            <a:r>
              <a:rPr lang="en-GB" dirty="0">
                <a:solidFill>
                  <a:srgbClr val="002060"/>
                </a:solidFill>
              </a:rPr>
              <a:t>the size and the decline of the population (criterion #1)</a:t>
            </a:r>
          </a:p>
          <a:p>
            <a:pPr marL="742950" lvl="2" indent="-285750">
              <a:lnSpc>
                <a:spcPct val="110000"/>
              </a:lnSpc>
              <a:spcAft>
                <a:spcPts val="600"/>
              </a:spcAft>
              <a:buFont typeface="Arial" panose="020B0604020202020204" pitchFamily="34" charset="0"/>
              <a:buChar char="•"/>
              <a:tabLst>
                <a:tab pos="457200" algn="l"/>
              </a:tabLst>
            </a:pPr>
            <a:r>
              <a:rPr lang="en-GB" dirty="0">
                <a:solidFill>
                  <a:srgbClr val="002060"/>
                </a:solidFill>
              </a:rPr>
              <a:t>the need to strengthen management and protection measures taken by SPAW parties (criterion #6)</a:t>
            </a:r>
          </a:p>
          <a:p>
            <a:pPr marL="742950" lvl="2" indent="-285750">
              <a:lnSpc>
                <a:spcPct val="110000"/>
              </a:lnSpc>
              <a:spcAft>
                <a:spcPts val="600"/>
              </a:spcAft>
              <a:buFont typeface="Arial" panose="020B0604020202020204" pitchFamily="34" charset="0"/>
              <a:buChar char="•"/>
              <a:tabLst>
                <a:tab pos="457200" algn="l"/>
              </a:tabLst>
            </a:pPr>
            <a:r>
              <a:rPr lang="en-GB" dirty="0">
                <a:solidFill>
                  <a:srgbClr val="002060"/>
                </a:solidFill>
              </a:rPr>
              <a:t>its classification as critically endangered by the IUCN (criterion #4)</a:t>
            </a:r>
          </a:p>
          <a:p>
            <a:pPr marL="742950" lvl="2" indent="-285750">
              <a:lnSpc>
                <a:spcPct val="110000"/>
              </a:lnSpc>
              <a:spcAft>
                <a:spcPts val="600"/>
              </a:spcAft>
              <a:buFont typeface="Arial" panose="020B0604020202020204" pitchFamily="34" charset="0"/>
              <a:buChar char="•"/>
              <a:tabLst>
                <a:tab pos="457200" algn="l"/>
              </a:tabLst>
            </a:pPr>
            <a:r>
              <a:rPr lang="en-GB" dirty="0">
                <a:solidFill>
                  <a:srgbClr val="002060"/>
                </a:solidFill>
              </a:rPr>
              <a:t>the illegal trade (criterion #5).</a:t>
            </a:r>
          </a:p>
          <a:p>
            <a:pPr marL="742950" lvl="2" indent="-285750">
              <a:lnSpc>
                <a:spcPct val="110000"/>
              </a:lnSpc>
              <a:spcAft>
                <a:spcPts val="600"/>
              </a:spcAft>
              <a:buFont typeface="Arial" panose="020B0604020202020204" pitchFamily="34" charset="0"/>
              <a:buChar char="•"/>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b="1" dirty="0">
                <a:solidFill>
                  <a:srgbClr val="002060"/>
                </a:solidFill>
              </a:rPr>
              <a:t>Consensus: </a:t>
            </a:r>
            <a:r>
              <a:rPr lang="en-GB" dirty="0">
                <a:solidFill>
                  <a:srgbClr val="002060"/>
                </a:solidFill>
              </a:rPr>
              <a:t>the group </a:t>
            </a:r>
            <a:r>
              <a:rPr lang="en-GB" b="1" dirty="0">
                <a:solidFill>
                  <a:srgbClr val="002060"/>
                </a:solidFill>
              </a:rPr>
              <a:t>unanimously concludes the Lesser Antillean iguana </a:t>
            </a:r>
            <a:r>
              <a:rPr lang="en-GB" b="1" dirty="0" err="1">
                <a:solidFill>
                  <a:srgbClr val="002060"/>
                </a:solidFill>
              </a:rPr>
              <a:t>Iguana</a:t>
            </a:r>
            <a:r>
              <a:rPr lang="en-GB" b="1" dirty="0">
                <a:solidFill>
                  <a:srgbClr val="002060"/>
                </a:solidFill>
              </a:rPr>
              <a:t> </a:t>
            </a:r>
            <a:r>
              <a:rPr lang="en-GB" b="1" dirty="0" err="1">
                <a:solidFill>
                  <a:srgbClr val="002060"/>
                </a:solidFill>
              </a:rPr>
              <a:t>delicatissima</a:t>
            </a:r>
            <a:r>
              <a:rPr lang="en-GB" b="1" dirty="0">
                <a:solidFill>
                  <a:srgbClr val="002060"/>
                </a:solidFill>
              </a:rPr>
              <a:t> meets the criteria for </a:t>
            </a:r>
            <a:r>
              <a:rPr lang="en-GB" b="1" dirty="0" err="1">
                <a:solidFill>
                  <a:srgbClr val="002060"/>
                </a:solidFill>
              </a:rPr>
              <a:t>uplisting</a:t>
            </a:r>
            <a:r>
              <a:rPr lang="en-GB" b="1" dirty="0">
                <a:solidFill>
                  <a:srgbClr val="002060"/>
                </a:solidFill>
              </a:rPr>
              <a:t> from Annex III to Annex II </a:t>
            </a:r>
            <a:r>
              <a:rPr lang="en-GB" dirty="0">
                <a:solidFill>
                  <a:srgbClr val="002060"/>
                </a:solidFill>
              </a:rPr>
              <a:t>of the Protocol, notably based on based on the size and the decline of the population, the need to strengthen management and protection measures taken by SPAW parties, its classification as critically endangered by the IUCN, and the illegal trade.</a:t>
            </a:r>
            <a:endParaRPr lang="fr-FR" dirty="0">
              <a:solidFill>
                <a:srgbClr val="002060"/>
              </a:solidFill>
            </a:endParaRPr>
          </a:p>
          <a:p>
            <a:pPr marL="285750" lvl="1" indent="-285750">
              <a:lnSpc>
                <a:spcPct val="90000"/>
              </a:lnSpc>
              <a:spcAft>
                <a:spcPts val="600"/>
              </a:spcAft>
              <a:tabLst>
                <a:tab pos="457200" algn="l"/>
              </a:tabLst>
            </a:pPr>
            <a:endParaRPr lang="fr-FR" dirty="0">
              <a:solidFill>
                <a:srgbClr val="002060"/>
              </a:solidFill>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pic>
        <p:nvPicPr>
          <p:cNvPr id="3074" name="Picture 2">
            <a:extLst>
              <a:ext uri="{FF2B5EF4-FFF2-40B4-BE49-F238E27FC236}">
                <a16:creationId xmlns:a16="http://schemas.microsoft.com/office/drawing/2014/main" id="{35E42FB1-5F8D-FDB3-CC2A-13D70F7D9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 t="-38" r="-27" b="-38"/>
          <a:stretch>
            <a:fillRect/>
          </a:stretch>
        </p:blipFill>
        <p:spPr bwMode="auto">
          <a:xfrm>
            <a:off x="10485120" y="136767"/>
            <a:ext cx="1588712" cy="1180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4">
            <a:extLst>
              <a:ext uri="{FF2B5EF4-FFF2-40B4-BE49-F238E27FC236}">
                <a16:creationId xmlns:a16="http://schemas.microsoft.com/office/drawing/2014/main" id="{6199C96F-A0A3-CCB5-596D-D33F985D40F7}"/>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1527616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608197" y="833818"/>
            <a:ext cx="7283490" cy="1680415"/>
          </a:xfrm>
        </p:spPr>
        <p:txBody>
          <a:bodyPr>
            <a:normAutofit fontScale="90000"/>
          </a:bodyPr>
          <a:lstStyle/>
          <a:p>
            <a:br>
              <a:rPr lang="en-US" sz="3100" dirty="0"/>
            </a:br>
            <a:r>
              <a:rPr lang="en-US" sz="2700" dirty="0"/>
              <a:t>Inclusion of the Caribbean reef shark (Carcharhinus </a:t>
            </a:r>
            <a:r>
              <a:rPr lang="en-US" sz="2700" dirty="0" err="1"/>
              <a:t>perezi</a:t>
            </a:r>
            <a:r>
              <a:rPr lang="en-US" sz="2700" dirty="0"/>
              <a:t>) in Appendix III of the SPAW Protocol </a:t>
            </a:r>
            <a:br>
              <a:rPr lang="en-US" sz="2800" dirty="0">
                <a:solidFill>
                  <a:srgbClr val="002060"/>
                </a:solidFill>
              </a:rPr>
            </a:br>
            <a:br>
              <a:rPr lang="en-US" sz="2700" dirty="0"/>
            </a:br>
            <a:br>
              <a:rPr lang="en-US" sz="2800" dirty="0">
                <a:solidFill>
                  <a:srgbClr val="002060"/>
                </a:solidFill>
              </a:rPr>
            </a:br>
            <a:br>
              <a:rPr lang="en-US" sz="2800" b="1" dirty="0">
                <a:solidFill>
                  <a:srgbClr val="002060"/>
                </a:solidFill>
              </a:rPr>
            </a:br>
            <a:br>
              <a:rPr lang="en-US" sz="1100" dirty="0">
                <a:solidFill>
                  <a:srgbClr val="002060"/>
                </a:solidFill>
              </a:rPr>
            </a:br>
            <a:br>
              <a:rPr lang="fr-FR" dirty="0">
                <a:solidFill>
                  <a:schemeClr val="tx1"/>
                </a:solidFill>
                <a:highlight>
                  <a:srgbClr val="C0C0C0"/>
                </a:highlight>
              </a:rPr>
            </a:br>
            <a:endParaRPr lang="fr-FR" dirty="0"/>
          </a:p>
        </p:txBody>
      </p:sp>
      <p:sp>
        <p:nvSpPr>
          <p:cNvPr id="7" name="Espace réservé du contenu 2">
            <a:extLst>
              <a:ext uri="{FF2B5EF4-FFF2-40B4-BE49-F238E27FC236}">
                <a16:creationId xmlns:a16="http://schemas.microsoft.com/office/drawing/2014/main" id="{2D7226C9-75EC-1C7C-8D94-6EED88292D9A}"/>
              </a:ext>
            </a:extLst>
          </p:cNvPr>
          <p:cNvSpPr>
            <a:spLocks noGrp="1"/>
          </p:cNvSpPr>
          <p:nvPr>
            <p:ph idx="1"/>
          </p:nvPr>
        </p:nvSpPr>
        <p:spPr>
          <a:xfrm>
            <a:off x="2710511" y="1672843"/>
            <a:ext cx="8608856" cy="4988015"/>
          </a:xfrm>
        </p:spPr>
        <p:txBody>
          <a:bodyPr>
            <a:normAutofit fontScale="85000" lnSpcReduction="20000"/>
          </a:bodyPr>
          <a:lstStyle/>
          <a:p>
            <a:pPr marL="285750" lvl="1" indent="-285750">
              <a:lnSpc>
                <a:spcPct val="90000"/>
              </a:lnSpc>
              <a:spcAft>
                <a:spcPts val="600"/>
              </a:spcAft>
              <a:tabLst>
                <a:tab pos="457200" algn="l"/>
              </a:tabLst>
            </a:pPr>
            <a:r>
              <a:rPr lang="en-GB" sz="2100" b="1" dirty="0">
                <a:solidFill>
                  <a:srgbClr val="002060"/>
                </a:solidFill>
              </a:rPr>
              <a:t>All experts </a:t>
            </a:r>
            <a:r>
              <a:rPr lang="en-GB" sz="2100" dirty="0">
                <a:solidFill>
                  <a:srgbClr val="002060"/>
                </a:solidFill>
              </a:rPr>
              <a:t>consider that the proposal follows the requirements of the guidelines.</a:t>
            </a:r>
          </a:p>
          <a:p>
            <a:pPr marL="285750" lvl="1" indent="-285750">
              <a:lnSpc>
                <a:spcPct val="90000"/>
              </a:lnSpc>
              <a:spcAft>
                <a:spcPts val="600"/>
              </a:spcAft>
              <a:tabLst>
                <a:tab pos="457200" algn="l"/>
              </a:tabLst>
            </a:pPr>
            <a:endParaRPr lang="en-GB" sz="2100" dirty="0">
              <a:solidFill>
                <a:srgbClr val="002060"/>
              </a:solidFill>
            </a:endParaRPr>
          </a:p>
          <a:p>
            <a:pPr marL="285750" lvl="1" indent="-285750">
              <a:lnSpc>
                <a:spcPct val="90000"/>
              </a:lnSpc>
              <a:spcAft>
                <a:spcPts val="600"/>
              </a:spcAft>
              <a:tabLst>
                <a:tab pos="457200" algn="l"/>
              </a:tabLst>
            </a:pPr>
            <a:r>
              <a:rPr lang="en-GB" sz="2100" b="1" dirty="0">
                <a:solidFill>
                  <a:srgbClr val="002060"/>
                </a:solidFill>
              </a:rPr>
              <a:t>All experts </a:t>
            </a:r>
            <a:r>
              <a:rPr lang="en-GB" sz="2100" dirty="0">
                <a:solidFill>
                  <a:srgbClr val="002060"/>
                </a:solidFill>
              </a:rPr>
              <a:t>agreed that there was sufficient information presented in the proposal to support the listing of the Caribbean Reef </a:t>
            </a:r>
            <a:r>
              <a:rPr lang="en-GB" sz="2100" b="1" dirty="0">
                <a:solidFill>
                  <a:srgbClr val="002060"/>
                </a:solidFill>
              </a:rPr>
              <a:t>Shark in annex III </a:t>
            </a:r>
            <a:r>
              <a:rPr lang="en-GB" sz="2100" dirty="0">
                <a:solidFill>
                  <a:srgbClr val="002060"/>
                </a:solidFill>
              </a:rPr>
              <a:t>of the SPAW protocol based on: </a:t>
            </a:r>
            <a:endParaRPr lang="fr-FR" sz="2100" dirty="0">
              <a:solidFill>
                <a:srgbClr val="002060"/>
              </a:solidFill>
            </a:endParaRPr>
          </a:p>
          <a:p>
            <a:pPr marL="742950" lvl="2" indent="-285750">
              <a:spcAft>
                <a:spcPts val="600"/>
              </a:spcAft>
              <a:buFont typeface="Arial" panose="020B0604020202020204" pitchFamily="34" charset="0"/>
              <a:buChar char="•"/>
              <a:tabLst>
                <a:tab pos="457200" algn="l"/>
              </a:tabLst>
            </a:pPr>
            <a:r>
              <a:rPr lang="en-GB" sz="1800" dirty="0">
                <a:solidFill>
                  <a:srgbClr val="002060"/>
                </a:solidFill>
              </a:rPr>
              <a:t>evidence of decline of the species (criterion #1); </a:t>
            </a:r>
            <a:endParaRPr lang="fr-FR" sz="1800" dirty="0">
              <a:solidFill>
                <a:srgbClr val="002060"/>
              </a:solidFill>
            </a:endParaRPr>
          </a:p>
          <a:p>
            <a:pPr marL="742950" lvl="2" indent="-285750">
              <a:spcAft>
                <a:spcPts val="600"/>
              </a:spcAft>
              <a:buFont typeface="Arial" panose="020B0604020202020204" pitchFamily="34" charset="0"/>
              <a:buChar char="•"/>
              <a:tabLst>
                <a:tab pos="457200" algn="l"/>
              </a:tabLst>
            </a:pPr>
            <a:r>
              <a:rPr lang="en-GB" sz="1800" dirty="0">
                <a:solidFill>
                  <a:srgbClr val="002060"/>
                </a:solidFill>
              </a:rPr>
              <a:t>the precautionary approach that can be applied based on the slow life history and vulnerability to overexploitation (criterion #2);</a:t>
            </a:r>
            <a:endParaRPr lang="fr-FR" sz="1800" dirty="0">
              <a:solidFill>
                <a:srgbClr val="002060"/>
              </a:solidFill>
            </a:endParaRPr>
          </a:p>
          <a:p>
            <a:pPr marL="742950" lvl="2" indent="-285750">
              <a:spcAft>
                <a:spcPts val="600"/>
              </a:spcAft>
              <a:buFont typeface="Arial" panose="020B0604020202020204" pitchFamily="34" charset="0"/>
              <a:buChar char="•"/>
              <a:tabLst>
                <a:tab pos="457200" algn="l"/>
              </a:tabLst>
            </a:pPr>
            <a:r>
              <a:rPr lang="en-GB" sz="1800" dirty="0">
                <a:solidFill>
                  <a:srgbClr val="002060"/>
                </a:solidFill>
              </a:rPr>
              <a:t>the recognition of the species as “endangered” by the IUCN (criterion #4);</a:t>
            </a:r>
            <a:endParaRPr lang="fr-FR" sz="1800" dirty="0">
              <a:solidFill>
                <a:srgbClr val="002060"/>
              </a:solidFill>
            </a:endParaRPr>
          </a:p>
          <a:p>
            <a:pPr marL="742950" lvl="2" indent="-285750">
              <a:spcAft>
                <a:spcPts val="600"/>
              </a:spcAft>
              <a:buFont typeface="Arial" panose="020B0604020202020204" pitchFamily="34" charset="0"/>
              <a:buChar char="•"/>
              <a:tabLst>
                <a:tab pos="457200" algn="l"/>
              </a:tabLst>
            </a:pPr>
            <a:r>
              <a:rPr lang="en-GB" sz="1800" dirty="0">
                <a:solidFill>
                  <a:srgbClr val="002060"/>
                </a:solidFill>
              </a:rPr>
              <a:t>the importance of regional cooperation to protect the species, notably as it is endemic of the region (criterion#6, #7).</a:t>
            </a:r>
          </a:p>
          <a:p>
            <a:pPr marL="742950" lvl="2" indent="-285750">
              <a:spcAft>
                <a:spcPts val="600"/>
              </a:spcAft>
              <a:buFont typeface="Arial" panose="020B0604020202020204" pitchFamily="34" charset="0"/>
              <a:buChar char="•"/>
              <a:tabLst>
                <a:tab pos="457200" algn="l"/>
              </a:tabLst>
            </a:pPr>
            <a:endParaRPr lang="fr-FR" sz="2100" dirty="0">
              <a:solidFill>
                <a:srgbClr val="002060"/>
              </a:solidFill>
            </a:endParaRPr>
          </a:p>
          <a:p>
            <a:pPr marL="285750" lvl="1" indent="-285750">
              <a:lnSpc>
                <a:spcPct val="90000"/>
              </a:lnSpc>
              <a:spcAft>
                <a:spcPts val="600"/>
              </a:spcAft>
              <a:tabLst>
                <a:tab pos="457200" algn="l"/>
              </a:tabLst>
            </a:pPr>
            <a:r>
              <a:rPr lang="en-GB" sz="2100" dirty="0">
                <a:solidFill>
                  <a:srgbClr val="002060"/>
                </a:solidFill>
              </a:rPr>
              <a:t> </a:t>
            </a:r>
            <a:r>
              <a:rPr lang="en-GB" sz="2100" b="1" dirty="0">
                <a:solidFill>
                  <a:srgbClr val="002060"/>
                </a:solidFill>
              </a:rPr>
              <a:t>Consensus: </a:t>
            </a:r>
            <a:r>
              <a:rPr lang="en-GB" sz="2100" dirty="0">
                <a:solidFill>
                  <a:srgbClr val="002060"/>
                </a:solidFill>
              </a:rPr>
              <a:t>the group </a:t>
            </a:r>
            <a:r>
              <a:rPr lang="en-GB" sz="2100" b="1" dirty="0">
                <a:solidFill>
                  <a:srgbClr val="002060"/>
                </a:solidFill>
              </a:rPr>
              <a:t>unanimously concludes the Caribbean Reef Shark meets the criteria for listing in Annex III of the Protocol</a:t>
            </a:r>
            <a:r>
              <a:rPr lang="en-GB" sz="2100" dirty="0">
                <a:solidFill>
                  <a:srgbClr val="002060"/>
                </a:solidFill>
              </a:rPr>
              <a:t>, notably based on based on the size and the decline of the population, the recognition of its threatened and endangered status, and the importance of regional and cooperative efforts for the protection and recovery of the species.</a:t>
            </a:r>
            <a:endParaRPr lang="fr-FR" sz="2100" dirty="0">
              <a:solidFill>
                <a:srgbClr val="002060"/>
              </a:solidFill>
            </a:endParaRPr>
          </a:p>
          <a:p>
            <a:pPr marL="285750" lvl="1" indent="-285750">
              <a:lnSpc>
                <a:spcPct val="90000"/>
              </a:lnSpc>
              <a:spcAft>
                <a:spcPts val="600"/>
              </a:spcAft>
              <a:tabLst>
                <a:tab pos="457200" algn="l"/>
              </a:tabLst>
            </a:pPr>
            <a:endParaRPr lang="fr-FR" dirty="0">
              <a:solidFill>
                <a:srgbClr val="002060"/>
              </a:solidFill>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pic>
        <p:nvPicPr>
          <p:cNvPr id="1026" name="Picture 2">
            <a:extLst>
              <a:ext uri="{FF2B5EF4-FFF2-40B4-BE49-F238E27FC236}">
                <a16:creationId xmlns:a16="http://schemas.microsoft.com/office/drawing/2014/main" id="{1C9ED38A-C361-22BD-A952-D7CF6B2FF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 t="-23" r="-11" b="-23"/>
          <a:stretch>
            <a:fillRect/>
          </a:stretch>
        </p:blipFill>
        <p:spPr bwMode="auto">
          <a:xfrm>
            <a:off x="9583803" y="65724"/>
            <a:ext cx="2504736" cy="12231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Espace réservé du contenu 4">
            <a:extLst>
              <a:ext uri="{FF2B5EF4-FFF2-40B4-BE49-F238E27FC236}">
                <a16:creationId xmlns:a16="http://schemas.microsoft.com/office/drawing/2014/main" id="{2708EC16-A093-2A4F-EC27-F8B8EB5EBBAD}"/>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125658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608197" y="1060321"/>
            <a:ext cx="7283490" cy="1680415"/>
          </a:xfrm>
        </p:spPr>
        <p:txBody>
          <a:bodyPr>
            <a:normAutofit fontScale="90000"/>
          </a:bodyPr>
          <a:lstStyle/>
          <a:p>
            <a:br>
              <a:rPr lang="en-US" sz="3100" dirty="0"/>
            </a:br>
            <a:r>
              <a:rPr lang="en-US" sz="2700" dirty="0"/>
              <a:t>Inclusion of the Giant manta ray species (Manta </a:t>
            </a:r>
            <a:r>
              <a:rPr lang="en-US" sz="2700" dirty="0" err="1"/>
              <a:t>birostris</a:t>
            </a:r>
            <a:r>
              <a:rPr lang="en-US" sz="2700" dirty="0"/>
              <a:t>) in Appendix II of the SPAW Protocol </a:t>
            </a:r>
            <a:br>
              <a:rPr lang="en-US" sz="2800" dirty="0">
                <a:solidFill>
                  <a:srgbClr val="002060"/>
                </a:solidFill>
              </a:rPr>
            </a:br>
            <a:br>
              <a:rPr lang="en-US" sz="2800" dirty="0">
                <a:solidFill>
                  <a:srgbClr val="002060"/>
                </a:solidFill>
              </a:rPr>
            </a:br>
            <a:br>
              <a:rPr lang="en-US" sz="2700" dirty="0"/>
            </a:br>
            <a:br>
              <a:rPr lang="en-US" sz="2800" dirty="0">
                <a:solidFill>
                  <a:srgbClr val="002060"/>
                </a:solidFill>
              </a:rPr>
            </a:br>
            <a:br>
              <a:rPr lang="en-US" sz="2800" b="1" dirty="0">
                <a:solidFill>
                  <a:srgbClr val="002060"/>
                </a:solidFill>
              </a:rPr>
            </a:br>
            <a:br>
              <a:rPr lang="en-US" sz="1100" dirty="0">
                <a:solidFill>
                  <a:srgbClr val="002060"/>
                </a:solidFill>
              </a:rPr>
            </a:br>
            <a:br>
              <a:rPr lang="fr-FR" dirty="0">
                <a:solidFill>
                  <a:schemeClr val="tx1"/>
                </a:solidFill>
                <a:highlight>
                  <a:srgbClr val="C0C0C0"/>
                </a:highlight>
              </a:rPr>
            </a:br>
            <a:endParaRPr lang="fr-FR" dirty="0"/>
          </a:p>
        </p:txBody>
      </p:sp>
      <p:sp>
        <p:nvSpPr>
          <p:cNvPr id="5" name="Espace réservé du contenu 2">
            <a:extLst>
              <a:ext uri="{FF2B5EF4-FFF2-40B4-BE49-F238E27FC236}">
                <a16:creationId xmlns:a16="http://schemas.microsoft.com/office/drawing/2014/main" id="{EC0BC5BF-798A-0D1E-F426-C3B045C26830}"/>
              </a:ext>
            </a:extLst>
          </p:cNvPr>
          <p:cNvSpPr txBox="1">
            <a:spLocks/>
          </p:cNvSpPr>
          <p:nvPr/>
        </p:nvSpPr>
        <p:spPr>
          <a:xfrm>
            <a:off x="2471033" y="1507126"/>
            <a:ext cx="9080607" cy="5440714"/>
          </a:xfrm>
          <a:prstGeom prst="rect">
            <a:avLst/>
          </a:prstGeom>
        </p:spPr>
        <p:txBody>
          <a:bodyPr vert="horz" lIns="91440" tIns="45720" rIns="91440" bIns="45720" rtlCol="0">
            <a:normAutofit fontScale="70000" lnSpcReduction="20000"/>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1" indent="-285750">
              <a:lnSpc>
                <a:spcPct val="90000"/>
              </a:lnSpc>
              <a:spcAft>
                <a:spcPts val="600"/>
              </a:spcAft>
              <a:tabLst>
                <a:tab pos="457200" algn="l"/>
              </a:tabLst>
            </a:pPr>
            <a:r>
              <a:rPr lang="en-GB" sz="2600" b="1" dirty="0">
                <a:solidFill>
                  <a:srgbClr val="002060"/>
                </a:solidFill>
              </a:rPr>
              <a:t>2 experts</a:t>
            </a:r>
            <a:r>
              <a:rPr lang="en-GB" sz="2600" dirty="0">
                <a:solidFill>
                  <a:srgbClr val="002060"/>
                </a:solidFill>
              </a:rPr>
              <a:t> consider that the relevant criteria for inclusion in Annex II of SPAW are met and that </a:t>
            </a:r>
            <a:r>
              <a:rPr lang="en-GB" sz="2600" dirty="0" err="1">
                <a:solidFill>
                  <a:srgbClr val="002060"/>
                </a:solidFill>
              </a:rPr>
              <a:t>uplisting</a:t>
            </a:r>
            <a:r>
              <a:rPr lang="en-GB" sz="2600" dirty="0">
                <a:solidFill>
                  <a:srgbClr val="002060"/>
                </a:solidFill>
              </a:rPr>
              <a:t> to Annex II is warranted. They emphasised the following points: </a:t>
            </a:r>
            <a:endParaRPr lang="fr-FR" sz="26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There is clear evidence of decline (criterion #1).</a:t>
            </a:r>
            <a:endParaRPr lang="fr-FR" sz="22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recently (2019) been reassessed for the IUCN Red List and are now classified as endangered (criterion #4)</a:t>
            </a:r>
            <a:endParaRPr lang="fr-FR" sz="2200" dirty="0">
              <a:solidFill>
                <a:srgbClr val="002060"/>
              </a:solidFill>
            </a:endParaRP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They are highly migratory species and would benefit from collaborative regional efforts (criterion #6).</a:t>
            </a:r>
            <a:endParaRPr lang="fr-FR" sz="2200" dirty="0">
              <a:solidFill>
                <a:srgbClr val="002060"/>
              </a:solidFill>
            </a:endParaRPr>
          </a:p>
          <a:p>
            <a:pPr marL="285750" lvl="1" indent="-285750">
              <a:lnSpc>
                <a:spcPct val="90000"/>
              </a:lnSpc>
              <a:spcAft>
                <a:spcPts val="600"/>
              </a:spcAft>
              <a:tabLst>
                <a:tab pos="457200" algn="l"/>
              </a:tabLst>
            </a:pPr>
            <a:r>
              <a:rPr lang="en-GB" sz="2600" b="1" dirty="0">
                <a:solidFill>
                  <a:srgbClr val="002060"/>
                </a:solidFill>
              </a:rPr>
              <a:t>2</a:t>
            </a:r>
            <a:r>
              <a:rPr lang="en-GB" sz="2600" dirty="0">
                <a:solidFill>
                  <a:srgbClr val="002060"/>
                </a:solidFill>
              </a:rPr>
              <a:t> </a:t>
            </a:r>
            <a:r>
              <a:rPr lang="en-GB" sz="2600" b="1" dirty="0">
                <a:solidFill>
                  <a:srgbClr val="002060"/>
                </a:solidFill>
              </a:rPr>
              <a:t>experts </a:t>
            </a:r>
            <a:r>
              <a:rPr lang="en-GB" sz="2600" dirty="0">
                <a:solidFill>
                  <a:srgbClr val="002060"/>
                </a:solidFill>
              </a:rPr>
              <a:t>invoke precautionary principle (criterion #2)</a:t>
            </a:r>
          </a:p>
          <a:p>
            <a:pPr marL="285750" lvl="1" indent="-285750">
              <a:lnSpc>
                <a:spcPct val="90000"/>
              </a:lnSpc>
              <a:spcAft>
                <a:spcPts val="600"/>
              </a:spcAft>
              <a:tabLst>
                <a:tab pos="457200" algn="l"/>
              </a:tabLst>
            </a:pPr>
            <a:r>
              <a:rPr lang="en-GB" sz="2600" b="1" dirty="0">
                <a:solidFill>
                  <a:srgbClr val="002060"/>
                </a:solidFill>
              </a:rPr>
              <a:t>3</a:t>
            </a:r>
            <a:r>
              <a:rPr lang="en-GB" sz="2600" dirty="0">
                <a:solidFill>
                  <a:srgbClr val="002060"/>
                </a:solidFill>
              </a:rPr>
              <a:t> </a:t>
            </a:r>
            <a:r>
              <a:rPr lang="en-GB" sz="2600" b="1" dirty="0">
                <a:solidFill>
                  <a:srgbClr val="002060"/>
                </a:solidFill>
              </a:rPr>
              <a:t>experts</a:t>
            </a:r>
            <a:r>
              <a:rPr lang="en-GB" sz="2600" dirty="0">
                <a:solidFill>
                  <a:srgbClr val="002060"/>
                </a:solidFill>
              </a:rPr>
              <a:t> consider that Annex II listing is not justified. They point out  :</a:t>
            </a: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Some of the information in the proposal about population status and declines is out of date, and there is very little information specific to the region (criterion #1).</a:t>
            </a: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IUCN status is based on very limited and outdated data(criterion #4). </a:t>
            </a:r>
          </a:p>
          <a:p>
            <a:pPr marL="800100" lvl="2" indent="-342900" algn="just">
              <a:spcAft>
                <a:spcPts val="600"/>
              </a:spcAft>
              <a:buFont typeface="Arial" panose="020B0604020202020204" pitchFamily="34" charset="0"/>
              <a:buChar char="•"/>
              <a:tabLst>
                <a:tab pos="457200" algn="l"/>
              </a:tabLst>
            </a:pPr>
            <a:r>
              <a:rPr lang="en-GB" sz="2200" dirty="0">
                <a:solidFill>
                  <a:srgbClr val="002060"/>
                </a:solidFill>
              </a:rPr>
              <a:t>Moreover, the regional management measures referenced are often related to sharks and not rays (criterion #6). </a:t>
            </a:r>
          </a:p>
          <a:p>
            <a:pPr marL="285750" lvl="1" indent="-285750">
              <a:lnSpc>
                <a:spcPct val="90000"/>
              </a:lnSpc>
              <a:spcAft>
                <a:spcPts val="600"/>
              </a:spcAft>
              <a:tabLst>
                <a:tab pos="457200" algn="l"/>
              </a:tabLst>
            </a:pPr>
            <a:r>
              <a:rPr lang="en-GB" sz="2600" b="1" dirty="0">
                <a:solidFill>
                  <a:srgbClr val="002060"/>
                </a:solidFill>
              </a:rPr>
              <a:t>No Consensus : 2 experts </a:t>
            </a:r>
            <a:r>
              <a:rPr lang="en-GB" sz="2600" dirty="0">
                <a:solidFill>
                  <a:srgbClr val="002060"/>
                </a:solidFill>
              </a:rPr>
              <a:t>conclude the Giant manta Ray meets the criteria for </a:t>
            </a:r>
            <a:r>
              <a:rPr lang="en-GB" sz="2600" dirty="0" err="1">
                <a:solidFill>
                  <a:srgbClr val="002060"/>
                </a:solidFill>
              </a:rPr>
              <a:t>uplisting</a:t>
            </a:r>
            <a:r>
              <a:rPr lang="en-GB" sz="2600" dirty="0">
                <a:solidFill>
                  <a:srgbClr val="002060"/>
                </a:solidFill>
              </a:rPr>
              <a:t> to SPAW Protocol Annex II, based on the content of the proposal.  </a:t>
            </a:r>
            <a:r>
              <a:rPr lang="en-GB" sz="2600" b="1" dirty="0">
                <a:solidFill>
                  <a:srgbClr val="002060"/>
                </a:solidFill>
              </a:rPr>
              <a:t>3  experts </a:t>
            </a:r>
            <a:r>
              <a:rPr lang="en-GB" sz="2600" dirty="0">
                <a:solidFill>
                  <a:srgbClr val="002060"/>
                </a:solidFill>
              </a:rPr>
              <a:t>consider the proposal does not present sufficient information to justify the species meets the criteria for </a:t>
            </a:r>
            <a:r>
              <a:rPr lang="en-GB" sz="2600" dirty="0" err="1">
                <a:solidFill>
                  <a:srgbClr val="002060"/>
                </a:solidFill>
              </a:rPr>
              <a:t>uplisting</a:t>
            </a:r>
            <a:r>
              <a:rPr lang="en-GB" sz="2600" dirty="0">
                <a:solidFill>
                  <a:srgbClr val="002060"/>
                </a:solidFill>
              </a:rPr>
              <a:t> to Annex II, based on the incomplete and outdated data presented in the proposal </a:t>
            </a:r>
            <a:endParaRPr lang="fr-FR" sz="2600" dirty="0">
              <a:solidFill>
                <a:srgbClr val="002060"/>
              </a:solidFill>
            </a:endParaRPr>
          </a:p>
          <a:p>
            <a:endParaRPr lang="fr-FR" dirty="0"/>
          </a:p>
        </p:txBody>
      </p:sp>
      <p:pic>
        <p:nvPicPr>
          <p:cNvPr id="11" name="Image 10">
            <a:extLst>
              <a:ext uri="{FF2B5EF4-FFF2-40B4-BE49-F238E27FC236}">
                <a16:creationId xmlns:a16="http://schemas.microsoft.com/office/drawing/2014/main" id="{AF3C8CC3-0AA5-5A0E-CE38-DAF99EEE2BFB}"/>
              </a:ext>
            </a:extLst>
          </p:cNvPr>
          <p:cNvPicPr/>
          <p:nvPr/>
        </p:nvPicPr>
        <p:blipFill>
          <a:blip r:embed="rId3"/>
          <a:stretch/>
        </p:blipFill>
        <p:spPr>
          <a:xfrm>
            <a:off x="10093233" y="98460"/>
            <a:ext cx="1887411" cy="1100514"/>
          </a:xfrm>
          <a:prstGeom prst="rect">
            <a:avLst/>
          </a:prstGeom>
          <a:ln>
            <a:noFill/>
          </a:ln>
        </p:spPr>
      </p:pic>
      <p:sp>
        <p:nvSpPr>
          <p:cNvPr id="3" name="Espace réservé du contenu 4">
            <a:extLst>
              <a:ext uri="{FF2B5EF4-FFF2-40B4-BE49-F238E27FC236}">
                <a16:creationId xmlns:a16="http://schemas.microsoft.com/office/drawing/2014/main" id="{8E7D736A-54AC-1378-BCA4-F2BE4C362CC8}"/>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tx2"/>
                </a:solidFill>
              </a:rPr>
              <a:t>species</a:t>
            </a:r>
            <a:r>
              <a:rPr lang="fr-FR" sz="900" dirty="0">
                <a:solidFill>
                  <a:schemeClr val="tx2"/>
                </a:solidFill>
              </a:rPr>
              <a:t> </a:t>
            </a:r>
            <a:r>
              <a:rPr lang="fr-FR" sz="900" dirty="0" err="1">
                <a:solidFill>
                  <a:schemeClr val="tx2"/>
                </a:solidFill>
              </a:rPr>
              <a:t>proposals</a:t>
            </a:r>
            <a:r>
              <a:rPr lang="fr-FR" sz="900" dirty="0">
                <a:solidFill>
                  <a:schemeClr val="tx2"/>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308671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C0124-63B5-6688-4A5B-B00E1EA5A38B}"/>
              </a:ext>
            </a:extLst>
          </p:cNvPr>
          <p:cNvSpPr>
            <a:spLocks noGrp="1"/>
          </p:cNvSpPr>
          <p:nvPr>
            <p:ph type="title"/>
          </p:nvPr>
        </p:nvSpPr>
        <p:spPr/>
        <p:txBody>
          <a:bodyPr/>
          <a:lstStyle/>
          <a:p>
            <a:r>
              <a:rPr lang="fr-FR" dirty="0"/>
              <a:t>Break</a:t>
            </a:r>
          </a:p>
        </p:txBody>
      </p:sp>
      <p:sp>
        <p:nvSpPr>
          <p:cNvPr id="3" name="Espace réservé du contenu 2">
            <a:extLst>
              <a:ext uri="{FF2B5EF4-FFF2-40B4-BE49-F238E27FC236}">
                <a16:creationId xmlns:a16="http://schemas.microsoft.com/office/drawing/2014/main" id="{D6728724-E702-965D-2C2B-BB9C2EC5EA5A}"/>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42060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035B9-35B5-58A4-8024-C08923A74522}"/>
              </a:ext>
            </a:extLst>
          </p:cNvPr>
          <p:cNvSpPr>
            <a:spLocks noGrp="1"/>
          </p:cNvSpPr>
          <p:nvPr>
            <p:ph type="title"/>
          </p:nvPr>
        </p:nvSpPr>
        <p:spPr>
          <a:xfrm>
            <a:off x="1397000" y="509981"/>
            <a:ext cx="9803004" cy="1325563"/>
          </a:xfrm>
        </p:spPr>
        <p:txBody>
          <a:bodyPr>
            <a:normAutofit fontScale="90000"/>
          </a:bodyPr>
          <a:lstStyle/>
          <a:p>
            <a:r>
              <a:rPr lang="fr-FR" sz="2700" dirty="0"/>
              <a:t>3- Update of the Action Plan for the Conservation of Marine </a:t>
            </a:r>
            <a:r>
              <a:rPr lang="fr-FR" sz="2700" dirty="0" err="1"/>
              <a:t>Mammals</a:t>
            </a:r>
            <a:r>
              <a:rPr lang="fr-FR" sz="2700" dirty="0"/>
              <a:t> (MMAP)</a:t>
            </a:r>
            <a:br>
              <a:rPr lang="fr-FR" dirty="0">
                <a:solidFill>
                  <a:srgbClr val="002060"/>
                </a:solidFill>
              </a:rPr>
            </a:br>
            <a:endParaRPr lang="fr-FR" dirty="0"/>
          </a:p>
        </p:txBody>
      </p:sp>
      <p:sp>
        <p:nvSpPr>
          <p:cNvPr id="3" name="Espace réservé du contenu 2">
            <a:extLst>
              <a:ext uri="{FF2B5EF4-FFF2-40B4-BE49-F238E27FC236}">
                <a16:creationId xmlns:a16="http://schemas.microsoft.com/office/drawing/2014/main" id="{C3249B4E-C82A-020C-9199-529508DF07AD}"/>
              </a:ext>
            </a:extLst>
          </p:cNvPr>
          <p:cNvSpPr>
            <a:spLocks noGrp="1"/>
          </p:cNvSpPr>
          <p:nvPr>
            <p:ph idx="1"/>
          </p:nvPr>
        </p:nvSpPr>
        <p:spPr>
          <a:xfrm>
            <a:off x="1704486" y="1835544"/>
            <a:ext cx="8608856" cy="4158856"/>
          </a:xfrm>
        </p:spPr>
        <p:txBody>
          <a:bodyPr>
            <a:normAutofit/>
          </a:bodyPr>
          <a:lstStyle/>
          <a:p>
            <a:pPr marL="285750" lvl="1" indent="-285750" algn="just">
              <a:lnSpc>
                <a:spcPct val="110000"/>
              </a:lnSpc>
              <a:spcAft>
                <a:spcPts val="600"/>
              </a:spcAft>
              <a:tabLst>
                <a:tab pos="457200" algn="l"/>
              </a:tabLst>
            </a:pPr>
            <a:r>
              <a:rPr lang="en-US" sz="2000" dirty="0">
                <a:solidFill>
                  <a:srgbClr val="002060"/>
                </a:solidFill>
              </a:rPr>
              <a:t>After more than a decade of MMAP-related programmatic work under the Protocol, at their 10th COP, Contracting Parties to SPAW decided </a:t>
            </a:r>
            <a:r>
              <a:rPr lang="en-US" sz="2000" b="1" dirty="0">
                <a:solidFill>
                  <a:srgbClr val="002060"/>
                </a:solidFill>
              </a:rPr>
              <a:t>to revise and update the 2008 MMAP, </a:t>
            </a:r>
            <a:r>
              <a:rPr lang="en-US" sz="2000" dirty="0">
                <a:solidFill>
                  <a:srgbClr val="002060"/>
                </a:solidFill>
              </a:rPr>
              <a:t>considering new information and developments. </a:t>
            </a:r>
          </a:p>
          <a:p>
            <a:pPr marL="285750" lvl="1" indent="-285750" algn="just">
              <a:lnSpc>
                <a:spcPct val="110000"/>
              </a:lnSpc>
              <a:spcAft>
                <a:spcPts val="600"/>
              </a:spcAft>
              <a:tabLst>
                <a:tab pos="457200" algn="l"/>
              </a:tabLst>
            </a:pPr>
            <a:r>
              <a:rPr lang="en-GB" sz="2000" b="1" dirty="0">
                <a:solidFill>
                  <a:srgbClr val="002060"/>
                </a:solidFill>
              </a:rPr>
              <a:t>Task organisation</a:t>
            </a:r>
            <a:r>
              <a:rPr lang="en-GB" sz="2000" dirty="0">
                <a:solidFill>
                  <a:srgbClr val="002060"/>
                </a:solidFill>
              </a:rPr>
              <a:t>: </a:t>
            </a:r>
          </a:p>
          <a:p>
            <a:pPr marL="742950" lvl="2" indent="-285750" algn="just">
              <a:lnSpc>
                <a:spcPct val="110000"/>
              </a:lnSpc>
              <a:spcAft>
                <a:spcPts val="600"/>
              </a:spcAft>
              <a:buFont typeface="Arial" panose="020B0604020202020204" pitchFamily="34" charset="0"/>
              <a:buChar char="•"/>
              <a:tabLst>
                <a:tab pos="457200" algn="l"/>
              </a:tabLst>
            </a:pPr>
            <a:r>
              <a:rPr lang="en-GB" sz="1800" dirty="0">
                <a:solidFill>
                  <a:srgbClr val="002060"/>
                </a:solidFill>
              </a:rPr>
              <a:t>6 SPAW experts worked on this task, that was facilitated by SPAW RAC;</a:t>
            </a:r>
          </a:p>
          <a:p>
            <a:pPr marL="742950" lvl="2" indent="-285750" algn="just">
              <a:lnSpc>
                <a:spcPct val="110000"/>
              </a:lnSpc>
              <a:spcAft>
                <a:spcPts val="600"/>
              </a:spcAft>
              <a:buFont typeface="Arial" panose="020B0604020202020204" pitchFamily="34" charset="0"/>
              <a:buChar char="•"/>
              <a:tabLst>
                <a:tab pos="457200" algn="l"/>
              </a:tabLst>
            </a:pPr>
            <a:r>
              <a:rPr lang="en-GB" sz="1800" dirty="0">
                <a:solidFill>
                  <a:srgbClr val="002060"/>
                </a:solidFill>
              </a:rPr>
              <a:t>6 meetings were organised;</a:t>
            </a:r>
          </a:p>
          <a:p>
            <a:pPr marL="742950" lvl="2" indent="-285750" algn="just">
              <a:lnSpc>
                <a:spcPct val="110000"/>
              </a:lnSpc>
              <a:spcAft>
                <a:spcPts val="600"/>
              </a:spcAft>
              <a:buFont typeface="Arial" panose="020B0604020202020204" pitchFamily="34" charset="0"/>
              <a:buChar char="•"/>
              <a:tabLst>
                <a:tab pos="457200" algn="l"/>
              </a:tabLst>
            </a:pPr>
            <a:r>
              <a:rPr lang="en-GB" sz="1800" dirty="0">
                <a:solidFill>
                  <a:srgbClr val="002060"/>
                </a:solidFill>
              </a:rPr>
              <a:t>the whole species working group was given twice the opportunity to review the document.</a:t>
            </a:r>
          </a:p>
          <a:p>
            <a:pPr marL="0" lvl="1" indent="0" algn="just">
              <a:lnSpc>
                <a:spcPct val="110000"/>
              </a:lnSpc>
              <a:spcAft>
                <a:spcPts val="600"/>
              </a:spcAft>
              <a:buNone/>
              <a:tabLst>
                <a:tab pos="457200" algn="l"/>
              </a:tabLst>
            </a:pPr>
            <a:endParaRPr lang="fr-FR" sz="2000" dirty="0">
              <a:solidFill>
                <a:srgbClr val="002060"/>
              </a:solidFill>
            </a:endParaRPr>
          </a:p>
          <a:p>
            <a:pPr marL="342900" lvl="0" indent="-342900" algn="just">
              <a:lnSpc>
                <a:spcPct val="110000"/>
              </a:lnSpc>
              <a:spcAft>
                <a:spcPts val="600"/>
              </a:spcAft>
              <a:buFont typeface="+mj-lt"/>
              <a:buAutoNum type="arabicPeriod"/>
              <a:tabLst>
                <a:tab pos="457200" algn="l"/>
              </a:tabLst>
            </a:pPr>
            <a:endParaRPr lang="fr-FR" sz="2800" dirty="0">
              <a:effectLst/>
              <a:latin typeface="Liberation Serif" panose="02020603050405020304" pitchFamily="18" charset="0"/>
              <a:ea typeface="Liberation Serif" panose="02020603050405020304" pitchFamily="18" charset="0"/>
              <a:cs typeface="Mangal" panose="02040503050203030202" pitchFamily="18" charset="0"/>
            </a:endParaRPr>
          </a:p>
          <a:p>
            <a:pPr algn="just">
              <a:lnSpc>
                <a:spcPct val="110000"/>
              </a:lnSpc>
            </a:pPr>
            <a:endParaRPr lang="fr-FR" sz="2800" dirty="0"/>
          </a:p>
        </p:txBody>
      </p:sp>
      <p:sp>
        <p:nvSpPr>
          <p:cNvPr id="4" name="Espace réservé du contenu 4">
            <a:extLst>
              <a:ext uri="{FF2B5EF4-FFF2-40B4-BE49-F238E27FC236}">
                <a16:creationId xmlns:a16="http://schemas.microsoft.com/office/drawing/2014/main" id="{2F7D5A11-1355-DDC1-648F-A9063A08A8E8}"/>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tx2"/>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1149797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035B9-35B5-58A4-8024-C08923A74522}"/>
              </a:ext>
            </a:extLst>
          </p:cNvPr>
          <p:cNvSpPr>
            <a:spLocks noGrp="1"/>
          </p:cNvSpPr>
          <p:nvPr>
            <p:ph type="title"/>
          </p:nvPr>
        </p:nvSpPr>
        <p:spPr>
          <a:xfrm>
            <a:off x="1397000" y="509981"/>
            <a:ext cx="9803004" cy="1325563"/>
          </a:xfrm>
        </p:spPr>
        <p:txBody>
          <a:bodyPr>
            <a:normAutofit fontScale="90000"/>
          </a:bodyPr>
          <a:lstStyle/>
          <a:p>
            <a:r>
              <a:rPr lang="fr-FR" sz="2700" dirty="0"/>
              <a:t>3- Update of the Action Plan for the Conservation of Marine </a:t>
            </a:r>
            <a:r>
              <a:rPr lang="fr-FR" sz="2700" dirty="0" err="1"/>
              <a:t>Mammals</a:t>
            </a:r>
            <a:r>
              <a:rPr lang="fr-FR" sz="2700" dirty="0"/>
              <a:t> (MMAP)</a:t>
            </a:r>
            <a:br>
              <a:rPr lang="fr-FR" dirty="0">
                <a:solidFill>
                  <a:srgbClr val="002060"/>
                </a:solidFill>
              </a:rPr>
            </a:br>
            <a:endParaRPr lang="fr-FR" dirty="0"/>
          </a:p>
        </p:txBody>
      </p:sp>
      <p:sp>
        <p:nvSpPr>
          <p:cNvPr id="3" name="Espace réservé du contenu 2">
            <a:extLst>
              <a:ext uri="{FF2B5EF4-FFF2-40B4-BE49-F238E27FC236}">
                <a16:creationId xmlns:a16="http://schemas.microsoft.com/office/drawing/2014/main" id="{C3249B4E-C82A-020C-9199-529508DF07AD}"/>
              </a:ext>
            </a:extLst>
          </p:cNvPr>
          <p:cNvSpPr>
            <a:spLocks noGrp="1"/>
          </p:cNvSpPr>
          <p:nvPr>
            <p:ph idx="1"/>
          </p:nvPr>
        </p:nvSpPr>
        <p:spPr>
          <a:xfrm>
            <a:off x="1639171" y="1545880"/>
            <a:ext cx="9671086" cy="4841540"/>
          </a:xfrm>
        </p:spPr>
        <p:txBody>
          <a:bodyPr>
            <a:normAutofit fontScale="92500" lnSpcReduction="20000"/>
          </a:bodyPr>
          <a:lstStyle/>
          <a:p>
            <a:pPr marL="285750" lvl="1" indent="-285750" algn="just">
              <a:lnSpc>
                <a:spcPct val="110000"/>
              </a:lnSpc>
              <a:spcAft>
                <a:spcPts val="600"/>
              </a:spcAft>
              <a:tabLst>
                <a:tab pos="457200" algn="l"/>
              </a:tabLst>
            </a:pPr>
            <a:r>
              <a:rPr lang="en-US" sz="2400" b="1" dirty="0">
                <a:solidFill>
                  <a:srgbClr val="002060"/>
                </a:solidFill>
              </a:rPr>
              <a:t>The general goal of the revised MMAP is to identify for each of </a:t>
            </a:r>
            <a:r>
              <a:rPr lang="en-US" sz="2400" dirty="0">
                <a:solidFill>
                  <a:srgbClr val="002060"/>
                </a:solidFill>
              </a:rPr>
              <a:t>the priority threats to marine mammals in the region:</a:t>
            </a:r>
          </a:p>
          <a:p>
            <a:pPr marL="742950" lvl="2" indent="-285750" algn="just">
              <a:lnSpc>
                <a:spcPct val="110000"/>
              </a:lnSpc>
              <a:spcAft>
                <a:spcPts val="600"/>
              </a:spcAft>
              <a:buFont typeface="Arial" panose="020B0604020202020204" pitchFamily="34" charset="0"/>
              <a:buChar char="•"/>
              <a:tabLst>
                <a:tab pos="457200" algn="l"/>
              </a:tabLst>
            </a:pPr>
            <a:r>
              <a:rPr lang="en-US" sz="2000" dirty="0">
                <a:solidFill>
                  <a:srgbClr val="002060"/>
                </a:solidFill>
              </a:rPr>
              <a:t>actions that governments and </a:t>
            </a:r>
            <a:r>
              <a:rPr lang="en-US" sz="2000" dirty="0" err="1">
                <a:solidFill>
                  <a:srgbClr val="002060"/>
                </a:solidFill>
              </a:rPr>
              <a:t>organisations</a:t>
            </a:r>
            <a:r>
              <a:rPr lang="en-US" sz="2000" dirty="0">
                <a:solidFill>
                  <a:srgbClr val="002060"/>
                </a:solidFill>
              </a:rPr>
              <a:t> from the WCR should take to develop and improve marine mammal conservation policies and practices in a 5-year timeframe;</a:t>
            </a:r>
          </a:p>
          <a:p>
            <a:pPr marL="742950" lvl="2" indent="-285750" algn="just">
              <a:lnSpc>
                <a:spcPct val="110000"/>
              </a:lnSpc>
              <a:spcAft>
                <a:spcPts val="600"/>
              </a:spcAft>
              <a:buFont typeface="Arial" panose="020B0604020202020204" pitchFamily="34" charset="0"/>
              <a:buChar char="•"/>
              <a:tabLst>
                <a:tab pos="457200" algn="l"/>
              </a:tabLst>
            </a:pPr>
            <a:r>
              <a:rPr lang="en-US" sz="2000" dirty="0">
                <a:solidFill>
                  <a:srgbClr val="002060"/>
                </a:solidFill>
              </a:rPr>
              <a:t>the available resources and expertise of marine mammal networks established by the SPAW Programme. </a:t>
            </a:r>
          </a:p>
          <a:p>
            <a:pPr marL="742950" lvl="2" indent="-285750" algn="just">
              <a:lnSpc>
                <a:spcPct val="110000"/>
              </a:lnSpc>
              <a:spcAft>
                <a:spcPts val="600"/>
              </a:spcAft>
              <a:buFont typeface="Arial" panose="020B0604020202020204" pitchFamily="34" charset="0"/>
              <a:buChar char="•"/>
              <a:tabLst>
                <a:tab pos="457200" algn="l"/>
              </a:tabLst>
            </a:pPr>
            <a:endParaRPr lang="en-GB" sz="2000" dirty="0">
              <a:solidFill>
                <a:srgbClr val="002060"/>
              </a:solidFill>
            </a:endParaRPr>
          </a:p>
          <a:p>
            <a:pPr marL="285750" lvl="1" indent="-285750">
              <a:lnSpc>
                <a:spcPct val="110000"/>
              </a:lnSpc>
              <a:spcAft>
                <a:spcPts val="600"/>
              </a:spcAft>
              <a:tabLst>
                <a:tab pos="457200" algn="l"/>
              </a:tabLst>
            </a:pPr>
            <a:r>
              <a:rPr lang="fr-FR" sz="2400" b="1" dirty="0" err="1">
                <a:solidFill>
                  <a:srgbClr val="002060"/>
                </a:solidFill>
              </a:rPr>
              <a:t>Priority</a:t>
            </a:r>
            <a:r>
              <a:rPr lang="fr-FR" sz="2400" b="1" dirty="0">
                <a:solidFill>
                  <a:srgbClr val="002060"/>
                </a:solidFill>
              </a:rPr>
              <a:t> </a:t>
            </a:r>
            <a:r>
              <a:rPr lang="fr-FR" sz="2400" b="1" dirty="0" err="1">
                <a:solidFill>
                  <a:srgbClr val="002060"/>
                </a:solidFill>
              </a:rPr>
              <a:t>threats</a:t>
            </a:r>
            <a:r>
              <a:rPr lang="fr-FR" sz="2400" b="1" dirty="0">
                <a:solidFill>
                  <a:srgbClr val="002060"/>
                </a:solidFill>
              </a:rPr>
              <a:t> </a:t>
            </a:r>
            <a:r>
              <a:rPr lang="fr-FR" sz="2400" b="1" dirty="0" err="1">
                <a:solidFill>
                  <a:srgbClr val="002060"/>
                </a:solidFill>
              </a:rPr>
              <a:t>considered</a:t>
            </a:r>
            <a:r>
              <a:rPr lang="fr-FR" sz="2400" b="1" dirty="0">
                <a:solidFill>
                  <a:srgbClr val="002060"/>
                </a:solidFill>
              </a:rPr>
              <a:t>: </a:t>
            </a:r>
            <a:r>
              <a:rPr lang="en-US" sz="2000" dirty="0">
                <a:solidFill>
                  <a:srgbClr val="002060"/>
                </a:solidFill>
              </a:rPr>
              <a:t>fisheries bycatch, directed hunts and captivity, habitat degradation, pollution and marine mammal health, whale watching and associated activities, acoustic disturbance, vessel strikes,  climate change.</a:t>
            </a:r>
          </a:p>
          <a:p>
            <a:pPr marL="285750" lvl="1" indent="-285750">
              <a:lnSpc>
                <a:spcPct val="110000"/>
              </a:lnSpc>
              <a:spcAft>
                <a:spcPts val="600"/>
              </a:spcAft>
              <a:tabLst>
                <a:tab pos="457200" algn="l"/>
              </a:tabLst>
            </a:pPr>
            <a:endParaRPr lang="en-US" sz="2000" b="1" dirty="0">
              <a:solidFill>
                <a:srgbClr val="002060"/>
              </a:solidFill>
            </a:endParaRPr>
          </a:p>
          <a:p>
            <a:pPr marL="285750" lvl="1" indent="-285750">
              <a:lnSpc>
                <a:spcPct val="110000"/>
              </a:lnSpc>
              <a:spcAft>
                <a:spcPts val="600"/>
              </a:spcAft>
              <a:tabLst>
                <a:tab pos="457200" algn="l"/>
              </a:tabLst>
            </a:pPr>
            <a:r>
              <a:rPr lang="fr-FR" sz="2400" b="1" dirty="0">
                <a:solidFill>
                  <a:srgbClr val="002060"/>
                </a:solidFill>
              </a:rPr>
              <a:t>Action areas </a:t>
            </a:r>
            <a:r>
              <a:rPr lang="fr-FR" sz="2400" b="1" dirty="0" err="1">
                <a:solidFill>
                  <a:srgbClr val="002060"/>
                </a:solidFill>
              </a:rPr>
              <a:t>considered</a:t>
            </a:r>
            <a:r>
              <a:rPr lang="fr-FR" sz="2400" b="1" dirty="0">
                <a:solidFill>
                  <a:srgbClr val="002060"/>
                </a:solidFill>
              </a:rPr>
              <a:t>: </a:t>
            </a:r>
            <a:r>
              <a:rPr lang="en-US" sz="2000" dirty="0">
                <a:solidFill>
                  <a:srgbClr val="002060"/>
                </a:solidFill>
              </a:rPr>
              <a:t>assessment, mitigation, capacity building</a:t>
            </a:r>
            <a:endParaRPr lang="fr-FR" sz="2000" dirty="0">
              <a:solidFill>
                <a:srgbClr val="002060"/>
              </a:solidFill>
            </a:endParaRPr>
          </a:p>
        </p:txBody>
      </p:sp>
      <p:sp>
        <p:nvSpPr>
          <p:cNvPr id="4" name="Espace réservé du contenu 4">
            <a:extLst>
              <a:ext uri="{FF2B5EF4-FFF2-40B4-BE49-F238E27FC236}">
                <a16:creationId xmlns:a16="http://schemas.microsoft.com/office/drawing/2014/main" id="{65DAA7AC-889D-62EA-F023-BD16D7873E6C}"/>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tx2"/>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995410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035B9-35B5-58A4-8024-C08923A74522}"/>
              </a:ext>
            </a:extLst>
          </p:cNvPr>
          <p:cNvSpPr>
            <a:spLocks noGrp="1"/>
          </p:cNvSpPr>
          <p:nvPr>
            <p:ph type="title"/>
          </p:nvPr>
        </p:nvSpPr>
        <p:spPr>
          <a:xfrm>
            <a:off x="1397000" y="509981"/>
            <a:ext cx="9803004" cy="1325563"/>
          </a:xfrm>
        </p:spPr>
        <p:txBody>
          <a:bodyPr>
            <a:normAutofit fontScale="90000"/>
          </a:bodyPr>
          <a:lstStyle/>
          <a:p>
            <a:r>
              <a:rPr lang="fr-FR" sz="2700" dirty="0"/>
              <a:t>4- </a:t>
            </a:r>
            <a:r>
              <a:rPr lang="en-US" sz="2400" dirty="0"/>
              <a:t>Recommendations for the protection and recovery of the Caribbean Sea turtles </a:t>
            </a:r>
            <a:br>
              <a:rPr lang="fr-FR" sz="1100" dirty="0">
                <a:solidFill>
                  <a:srgbClr val="002060"/>
                </a:solidFill>
              </a:rPr>
            </a:br>
            <a:endParaRPr lang="fr-FR" dirty="0"/>
          </a:p>
        </p:txBody>
      </p:sp>
      <p:graphicFrame>
        <p:nvGraphicFramePr>
          <p:cNvPr id="5" name="Tableau 4">
            <a:extLst>
              <a:ext uri="{FF2B5EF4-FFF2-40B4-BE49-F238E27FC236}">
                <a16:creationId xmlns:a16="http://schemas.microsoft.com/office/drawing/2014/main" id="{51BFD5AB-3CE0-7090-2841-A506E39F5C1D}"/>
              </a:ext>
            </a:extLst>
          </p:cNvPr>
          <p:cNvGraphicFramePr>
            <a:graphicFrameLocks noGrp="1"/>
          </p:cNvGraphicFramePr>
          <p:nvPr>
            <p:extLst>
              <p:ext uri="{D42A27DB-BD31-4B8C-83A1-F6EECF244321}">
                <p14:modId xmlns:p14="http://schemas.microsoft.com/office/powerpoint/2010/main" val="1305604379"/>
              </p:ext>
            </p:extLst>
          </p:nvPr>
        </p:nvGraphicFramePr>
        <p:xfrm>
          <a:off x="1979525" y="1369081"/>
          <a:ext cx="9622411" cy="5079422"/>
        </p:xfrm>
        <a:graphic>
          <a:graphicData uri="http://schemas.openxmlformats.org/drawingml/2006/table">
            <a:tbl>
              <a:tblPr bandRow="1">
                <a:tableStyleId>{5C22544A-7EE6-4342-B048-85BDC9FD1C3A}</a:tableStyleId>
              </a:tblPr>
              <a:tblGrid>
                <a:gridCol w="3735645">
                  <a:extLst>
                    <a:ext uri="{9D8B030D-6E8A-4147-A177-3AD203B41FA5}">
                      <a16:colId xmlns:a16="http://schemas.microsoft.com/office/drawing/2014/main" val="3128318930"/>
                    </a:ext>
                  </a:extLst>
                </a:gridCol>
                <a:gridCol w="1534734">
                  <a:extLst>
                    <a:ext uri="{9D8B030D-6E8A-4147-A177-3AD203B41FA5}">
                      <a16:colId xmlns:a16="http://schemas.microsoft.com/office/drawing/2014/main" val="2286194639"/>
                    </a:ext>
                  </a:extLst>
                </a:gridCol>
                <a:gridCol w="3676616">
                  <a:extLst>
                    <a:ext uri="{9D8B030D-6E8A-4147-A177-3AD203B41FA5}">
                      <a16:colId xmlns:a16="http://schemas.microsoft.com/office/drawing/2014/main" val="1091289615"/>
                    </a:ext>
                  </a:extLst>
                </a:gridCol>
                <a:gridCol w="675416">
                  <a:extLst>
                    <a:ext uri="{9D8B030D-6E8A-4147-A177-3AD203B41FA5}">
                      <a16:colId xmlns:a16="http://schemas.microsoft.com/office/drawing/2014/main" val="3996379243"/>
                    </a:ext>
                  </a:extLst>
                </a:gridCol>
              </a:tblGrid>
              <a:tr h="179851">
                <a:tc>
                  <a:txBody>
                    <a:bodyPr/>
                    <a:lstStyle/>
                    <a:p>
                      <a:pPr algn="ctr">
                        <a:lnSpc>
                          <a:spcPct val="107000"/>
                        </a:lnSpc>
                        <a:spcAft>
                          <a:spcPts val="800"/>
                        </a:spcAft>
                      </a:pPr>
                      <a:r>
                        <a:rPr lang="en-US" sz="1200" b="0" dirty="0">
                          <a:solidFill>
                            <a:schemeClr val="bg1"/>
                          </a:solidFill>
                          <a:effectLst/>
                        </a:rPr>
                        <a:t>Recommendation</a:t>
                      </a:r>
                      <a:endParaRPr lang="fr-FR" sz="1200" b="0" dirty="0">
                        <a:solidFill>
                          <a:schemeClr val="bg1"/>
                        </a:solidFill>
                        <a:effectLst/>
                        <a:latin typeface="Calibri" panose="020F0502020204030204" pitchFamily="34" charset="0"/>
                        <a:ea typeface="Calibri" panose="020F0502020204030204" pitchFamily="34" charset="0"/>
                      </a:endParaRPr>
                    </a:p>
                  </a:txBody>
                  <a:tcPr marL="28653" marR="28653" marT="0" marB="0">
                    <a:solidFill>
                      <a:schemeClr val="accent3"/>
                    </a:solidFill>
                  </a:tcPr>
                </a:tc>
                <a:tc>
                  <a:txBody>
                    <a:bodyPr/>
                    <a:lstStyle/>
                    <a:p>
                      <a:pPr algn="ctr">
                        <a:lnSpc>
                          <a:spcPct val="107000"/>
                        </a:lnSpc>
                        <a:spcAft>
                          <a:spcPts val="800"/>
                        </a:spcAft>
                      </a:pPr>
                      <a:r>
                        <a:rPr lang="en-US" sz="1200" b="0" dirty="0">
                          <a:solidFill>
                            <a:schemeClr val="bg1"/>
                          </a:solidFill>
                          <a:effectLst/>
                        </a:rPr>
                        <a:t>Lead </a:t>
                      </a:r>
                      <a:endParaRPr lang="fr-FR" sz="1200" b="0" dirty="0">
                        <a:solidFill>
                          <a:schemeClr val="bg1"/>
                        </a:solidFill>
                        <a:effectLst/>
                        <a:latin typeface="Calibri" panose="020F0502020204030204" pitchFamily="34" charset="0"/>
                        <a:ea typeface="Calibri" panose="020F0502020204030204" pitchFamily="34" charset="0"/>
                      </a:endParaRPr>
                    </a:p>
                  </a:txBody>
                  <a:tcPr marL="28653" marR="28653" marT="0" marB="0">
                    <a:solidFill>
                      <a:schemeClr val="accent3"/>
                    </a:solidFill>
                  </a:tcPr>
                </a:tc>
                <a:tc>
                  <a:txBody>
                    <a:bodyPr/>
                    <a:lstStyle/>
                    <a:p>
                      <a:pPr algn="ctr">
                        <a:lnSpc>
                          <a:spcPct val="107000"/>
                        </a:lnSpc>
                        <a:spcAft>
                          <a:spcPts val="800"/>
                        </a:spcAft>
                      </a:pPr>
                      <a:r>
                        <a:rPr lang="en-US" sz="1200" b="0" dirty="0">
                          <a:solidFill>
                            <a:schemeClr val="bg1"/>
                          </a:solidFill>
                          <a:effectLst/>
                        </a:rPr>
                        <a:t>Approach</a:t>
                      </a:r>
                      <a:endParaRPr lang="fr-FR" sz="1200" b="0" dirty="0">
                        <a:solidFill>
                          <a:schemeClr val="bg1"/>
                        </a:solidFill>
                        <a:effectLst/>
                        <a:latin typeface="Calibri" panose="020F0502020204030204" pitchFamily="34" charset="0"/>
                        <a:ea typeface="Calibri" panose="020F0502020204030204" pitchFamily="34" charset="0"/>
                      </a:endParaRPr>
                    </a:p>
                  </a:txBody>
                  <a:tcPr marL="28653" marR="28653" marT="0" marB="0">
                    <a:solidFill>
                      <a:schemeClr val="accent3"/>
                    </a:solidFill>
                  </a:tcPr>
                </a:tc>
                <a:tc>
                  <a:txBody>
                    <a:bodyPr/>
                    <a:lstStyle/>
                    <a:p>
                      <a:pPr algn="ctr">
                        <a:lnSpc>
                          <a:spcPct val="107000"/>
                        </a:lnSpc>
                        <a:spcAft>
                          <a:spcPts val="800"/>
                        </a:spcAft>
                      </a:pPr>
                      <a:r>
                        <a:rPr lang="en-US" sz="1200" b="0" dirty="0">
                          <a:solidFill>
                            <a:schemeClr val="bg1"/>
                          </a:solidFill>
                          <a:effectLst/>
                        </a:rPr>
                        <a:t>Priority</a:t>
                      </a:r>
                      <a:endParaRPr lang="fr-FR" sz="1200" b="0" dirty="0">
                        <a:solidFill>
                          <a:schemeClr val="bg1"/>
                        </a:solidFill>
                        <a:effectLst/>
                        <a:latin typeface="Calibri" panose="020F0502020204030204" pitchFamily="34" charset="0"/>
                        <a:ea typeface="Calibri" panose="020F0502020204030204" pitchFamily="34" charset="0"/>
                      </a:endParaRPr>
                    </a:p>
                  </a:txBody>
                  <a:tcPr marL="28653" marR="28653" marT="0" marB="0">
                    <a:solidFill>
                      <a:schemeClr val="accent3"/>
                    </a:solidFill>
                  </a:tcPr>
                </a:tc>
                <a:extLst>
                  <a:ext uri="{0D108BD9-81ED-4DB2-BD59-A6C34878D82A}">
                    <a16:rowId xmlns:a16="http://schemas.microsoft.com/office/drawing/2014/main" val="908982950"/>
                  </a:ext>
                </a:extLst>
              </a:tr>
              <a:tr h="572208">
                <a:tc>
                  <a:txBody>
                    <a:bodyPr/>
                    <a:lstStyle/>
                    <a:p>
                      <a:pPr>
                        <a:lnSpc>
                          <a:spcPct val="107000"/>
                        </a:lnSpc>
                        <a:spcAft>
                          <a:spcPts val="800"/>
                        </a:spcAft>
                      </a:pPr>
                      <a:r>
                        <a:rPr lang="en-US" sz="1200" dirty="0">
                          <a:effectLst/>
                        </a:rPr>
                        <a:t>summarize legislation and data related to sea turtle exploitation in non-compliant Parties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dirty="0">
                          <a:effectLst/>
                        </a:rPr>
                        <a:t>WIDECAST</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dirty="0">
                          <a:effectLst/>
                        </a:rPr>
                        <a:t>Review of published/unpublished data, stakeholder survey, identify gaps and barriers, submit Summary Report and Recommendations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gn="ctr">
                        <a:lnSpc>
                          <a:spcPct val="107000"/>
                        </a:lnSpc>
                        <a:spcAft>
                          <a:spcPts val="800"/>
                        </a:spcAft>
                      </a:pPr>
                      <a:r>
                        <a:rPr lang="en-US" sz="1200" dirty="0">
                          <a:effectLst/>
                        </a:rPr>
                        <a:t>H</a:t>
                      </a:r>
                      <a:endParaRPr lang="fr-FR" sz="1200" dirty="0">
                        <a:effectLst/>
                      </a:endParaRPr>
                    </a:p>
                    <a:p>
                      <a:pPr algn="ctr">
                        <a:lnSpc>
                          <a:spcPct val="107000"/>
                        </a:lnSpc>
                        <a:spcAft>
                          <a:spcPts val="800"/>
                        </a:spcAft>
                      </a:pPr>
                      <a:r>
                        <a:rPr lang="en-US" sz="1200" dirty="0">
                          <a:effectLst/>
                        </a:rPr>
                        <a:t> </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extLst>
                  <a:ext uri="{0D108BD9-81ED-4DB2-BD59-A6C34878D82A}">
                    <a16:rowId xmlns:a16="http://schemas.microsoft.com/office/drawing/2014/main" val="1571763574"/>
                  </a:ext>
                </a:extLst>
              </a:tr>
              <a:tr h="470372">
                <a:tc>
                  <a:txBody>
                    <a:bodyPr/>
                    <a:lstStyle/>
                    <a:p>
                      <a:pPr>
                        <a:lnSpc>
                          <a:spcPct val="107000"/>
                        </a:lnSpc>
                        <a:spcAft>
                          <a:spcPts val="800"/>
                        </a:spcAft>
                      </a:pPr>
                      <a:r>
                        <a:rPr lang="en-US" sz="1200" dirty="0">
                          <a:effectLst/>
                        </a:rPr>
                        <a:t>identify barriers to sea turtle moratoria and best practice management in non-compliant Parties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en-US" sz="1200" dirty="0">
                          <a:effectLst/>
                        </a:rPr>
                        <a:t>SPAW Secretariat</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fr-FR" sz="1200" dirty="0">
                          <a:effectLst/>
                        </a:rPr>
                        <a:t>Dialogue </a:t>
                      </a:r>
                      <a:r>
                        <a:rPr lang="fr-FR" sz="1200" dirty="0" err="1">
                          <a:effectLst/>
                        </a:rPr>
                        <a:t>with</a:t>
                      </a:r>
                      <a:r>
                        <a:rPr lang="fr-FR" sz="1200" dirty="0">
                          <a:effectLst/>
                        </a:rPr>
                        <a:t> non-compliant Parties </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gn="ctr">
                        <a:lnSpc>
                          <a:spcPct val="107000"/>
                        </a:lnSpc>
                        <a:spcAft>
                          <a:spcPts val="800"/>
                        </a:spcAft>
                      </a:pPr>
                      <a:r>
                        <a:rPr lang="en-US" sz="1200" dirty="0">
                          <a:effectLst/>
                        </a:rPr>
                        <a:t>H</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extLst>
                  <a:ext uri="{0D108BD9-81ED-4DB2-BD59-A6C34878D82A}">
                    <a16:rowId xmlns:a16="http://schemas.microsoft.com/office/drawing/2014/main" val="3703423551"/>
                  </a:ext>
                </a:extLst>
              </a:tr>
              <a:tr h="688981">
                <a:tc>
                  <a:txBody>
                    <a:bodyPr/>
                    <a:lstStyle/>
                    <a:p>
                      <a:pPr>
                        <a:lnSpc>
                          <a:spcPct val="107000"/>
                        </a:lnSpc>
                        <a:spcAft>
                          <a:spcPts val="800"/>
                        </a:spcAft>
                      </a:pPr>
                      <a:r>
                        <a:rPr lang="en-US" sz="1200" dirty="0">
                          <a:effectLst/>
                        </a:rPr>
                        <a:t>develop a strategy to address turtle bycatch in nearshore fisheries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a:effectLst/>
                        </a:rPr>
                        <a:t>WIDECAST</a:t>
                      </a:r>
                      <a:endParaRPr lang="fr-FR" sz="120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dirty="0">
                          <a:effectLst/>
                        </a:rPr>
                        <a:t>Review of published/unpublished data, stakeholder survey, identify gaps and barriers, submit Summary Report and Recommendations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gn="ctr">
                        <a:lnSpc>
                          <a:spcPct val="107000"/>
                        </a:lnSpc>
                        <a:spcAft>
                          <a:spcPts val="800"/>
                        </a:spcAft>
                      </a:pPr>
                      <a:r>
                        <a:rPr lang="en-US" sz="1200" dirty="0">
                          <a:effectLst/>
                        </a:rPr>
                        <a:t>H</a:t>
                      </a:r>
                      <a:endParaRPr lang="fr-FR" sz="1200" dirty="0">
                        <a:effectLst/>
                      </a:endParaRPr>
                    </a:p>
                    <a:p>
                      <a:pPr algn="ctr">
                        <a:lnSpc>
                          <a:spcPct val="107000"/>
                        </a:lnSpc>
                        <a:spcAft>
                          <a:spcPts val="800"/>
                        </a:spcAft>
                      </a:pPr>
                      <a:r>
                        <a:rPr lang="en-US" sz="1200" dirty="0">
                          <a:effectLst/>
                        </a:rPr>
                        <a:t> </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extLst>
                  <a:ext uri="{0D108BD9-81ED-4DB2-BD59-A6C34878D82A}">
                    <a16:rowId xmlns:a16="http://schemas.microsoft.com/office/drawing/2014/main" val="169510483"/>
                  </a:ext>
                </a:extLst>
              </a:tr>
              <a:tr h="514515">
                <a:tc>
                  <a:txBody>
                    <a:bodyPr/>
                    <a:lstStyle/>
                    <a:p>
                      <a:pPr>
                        <a:lnSpc>
                          <a:spcPct val="107000"/>
                        </a:lnSpc>
                        <a:spcAft>
                          <a:spcPts val="800"/>
                        </a:spcAft>
                      </a:pPr>
                      <a:r>
                        <a:rPr lang="en-US" sz="1200" dirty="0">
                          <a:effectLst/>
                        </a:rPr>
                        <a:t>strengthen SPAW-IAC collaboration in reducing turtle bycatch</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en-US" sz="1200">
                          <a:effectLst/>
                        </a:rPr>
                        <a:t>SPAW Secretariat &amp; SPAW RAC</a:t>
                      </a:r>
                      <a:endParaRPr lang="fr-FR" sz="120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en-US" sz="1200" dirty="0">
                          <a:effectLst/>
                        </a:rPr>
                        <a:t>Discuss renewal of the MOU, identify gaps and opportunities for new mechanism of collaboration</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gn="ctr">
                        <a:lnSpc>
                          <a:spcPct val="107000"/>
                        </a:lnSpc>
                        <a:spcAft>
                          <a:spcPts val="800"/>
                        </a:spcAft>
                      </a:pPr>
                      <a:r>
                        <a:rPr lang="en-US" sz="1200" dirty="0">
                          <a:effectLst/>
                        </a:rPr>
                        <a:t>H</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extLst>
                  <a:ext uri="{0D108BD9-81ED-4DB2-BD59-A6C34878D82A}">
                    <a16:rowId xmlns:a16="http://schemas.microsoft.com/office/drawing/2014/main" val="296950184"/>
                  </a:ext>
                </a:extLst>
              </a:tr>
              <a:tr h="624913">
                <a:tc>
                  <a:txBody>
                    <a:bodyPr/>
                    <a:lstStyle/>
                    <a:p>
                      <a:pPr>
                        <a:lnSpc>
                          <a:spcPct val="107000"/>
                        </a:lnSpc>
                        <a:spcAft>
                          <a:spcPts val="800"/>
                        </a:spcAft>
                      </a:pPr>
                      <a:r>
                        <a:rPr lang="en-US" sz="1200" dirty="0">
                          <a:effectLst/>
                        </a:rPr>
                        <a:t>ensure compliance with SPAW Art. 14 (subsistence take)</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a:effectLst/>
                        </a:rPr>
                        <a:t>SPAW Secretariat</a:t>
                      </a:r>
                      <a:endParaRPr lang="fr-FR" sz="120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dirty="0">
                          <a:effectLst/>
                        </a:rPr>
                        <a:t>Dialogue with Parties with legal exemption clauses for “traditional” or subsistence take regarding expectations for Art. 14 reporting</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gn="ctr">
                        <a:lnSpc>
                          <a:spcPct val="107000"/>
                        </a:lnSpc>
                        <a:spcAft>
                          <a:spcPts val="800"/>
                        </a:spcAft>
                      </a:pPr>
                      <a:r>
                        <a:rPr lang="en-US" sz="1200" dirty="0">
                          <a:effectLst/>
                        </a:rPr>
                        <a:t>M</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extLst>
                  <a:ext uri="{0D108BD9-81ED-4DB2-BD59-A6C34878D82A}">
                    <a16:rowId xmlns:a16="http://schemas.microsoft.com/office/drawing/2014/main" val="4015788606"/>
                  </a:ext>
                </a:extLst>
              </a:tr>
              <a:tr h="558859">
                <a:tc>
                  <a:txBody>
                    <a:bodyPr/>
                    <a:lstStyle/>
                    <a:p>
                      <a:pPr>
                        <a:lnSpc>
                          <a:spcPct val="107000"/>
                        </a:lnSpc>
                        <a:spcAft>
                          <a:spcPts val="800"/>
                        </a:spcAft>
                      </a:pPr>
                      <a:r>
                        <a:rPr lang="en-US" sz="1200" dirty="0">
                          <a:effectLst/>
                        </a:rPr>
                        <a:t>identify gaps and barriers to effective law enforcement</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lumMod val="90000"/>
                      </a:schemeClr>
                    </a:solidFill>
                  </a:tcPr>
                </a:tc>
                <a:tc>
                  <a:txBody>
                    <a:bodyPr/>
                    <a:lstStyle/>
                    <a:p>
                      <a:pPr>
                        <a:lnSpc>
                          <a:spcPct val="107000"/>
                        </a:lnSpc>
                        <a:spcAft>
                          <a:spcPts val="800"/>
                        </a:spcAft>
                      </a:pPr>
                      <a:r>
                        <a:rPr lang="en-US" sz="1200">
                          <a:effectLst/>
                        </a:rPr>
                        <a:t>WIDECAST</a:t>
                      </a:r>
                      <a:endParaRPr lang="fr-FR" sz="1200">
                        <a:effectLst/>
                        <a:latin typeface="Calibri" panose="020F0502020204030204" pitchFamily="34" charset="0"/>
                        <a:ea typeface="Calibri" panose="020F0502020204030204" pitchFamily="34" charset="0"/>
                      </a:endParaRPr>
                    </a:p>
                  </a:txBody>
                  <a:tcPr marL="28653" marR="28653" marT="0" marB="0">
                    <a:solidFill>
                      <a:schemeClr val="bg2">
                        <a:lumMod val="90000"/>
                      </a:schemeClr>
                    </a:solidFill>
                  </a:tcPr>
                </a:tc>
                <a:tc>
                  <a:txBody>
                    <a:bodyPr/>
                    <a:lstStyle/>
                    <a:p>
                      <a:pPr>
                        <a:lnSpc>
                          <a:spcPct val="107000"/>
                        </a:lnSpc>
                        <a:spcAft>
                          <a:spcPts val="800"/>
                        </a:spcAft>
                      </a:pPr>
                      <a:r>
                        <a:rPr lang="en-US" sz="1200" dirty="0">
                          <a:effectLst/>
                        </a:rPr>
                        <a:t>Review of published/unpublished data, stakeholder survey, identify gaps and barriers, submit Summary Report and Recommendations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lumMod val="90000"/>
                      </a:schemeClr>
                    </a:solidFill>
                  </a:tcPr>
                </a:tc>
                <a:tc>
                  <a:txBody>
                    <a:bodyPr/>
                    <a:lstStyle/>
                    <a:p>
                      <a:pPr algn="ctr">
                        <a:lnSpc>
                          <a:spcPct val="107000"/>
                        </a:lnSpc>
                        <a:spcAft>
                          <a:spcPts val="800"/>
                        </a:spcAft>
                      </a:pPr>
                      <a:r>
                        <a:rPr lang="en-US" sz="1200" dirty="0">
                          <a:effectLst/>
                        </a:rPr>
                        <a:t>H</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lumMod val="90000"/>
                      </a:schemeClr>
                    </a:solidFill>
                  </a:tcPr>
                </a:tc>
                <a:extLst>
                  <a:ext uri="{0D108BD9-81ED-4DB2-BD59-A6C34878D82A}">
                    <a16:rowId xmlns:a16="http://schemas.microsoft.com/office/drawing/2014/main" val="1404497620"/>
                  </a:ext>
                </a:extLst>
              </a:tr>
              <a:tr h="688981">
                <a:tc>
                  <a:txBody>
                    <a:bodyPr/>
                    <a:lstStyle/>
                    <a:p>
                      <a:pPr>
                        <a:lnSpc>
                          <a:spcPct val="107000"/>
                        </a:lnSpc>
                        <a:spcAft>
                          <a:spcPts val="800"/>
                        </a:spcAft>
                      </a:pPr>
                      <a:r>
                        <a:rPr lang="en-US" sz="1200" dirty="0">
                          <a:effectLst/>
                        </a:rPr>
                        <a:t>review/update SPAW -WIDECAST STRAP series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a:effectLst/>
                        </a:rPr>
                        <a:t>WIDECAST</a:t>
                      </a:r>
                      <a:endParaRPr lang="fr-FR" sz="120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nSpc>
                          <a:spcPct val="107000"/>
                        </a:lnSpc>
                        <a:spcAft>
                          <a:spcPts val="800"/>
                        </a:spcAft>
                      </a:pPr>
                      <a:r>
                        <a:rPr lang="en-US" sz="1200" dirty="0">
                          <a:effectLst/>
                        </a:rPr>
                        <a:t>Review of published/unpublished information, stakeholder input, national Recovery Action Plans </a:t>
                      </a:r>
                      <a:r>
                        <a:rPr lang="en-US" sz="1200" dirty="0" err="1">
                          <a:effectLst/>
                        </a:rPr>
                        <a:t>prioritising</a:t>
                      </a:r>
                      <a:r>
                        <a:rPr lang="en-US" sz="1200" dirty="0">
                          <a:effectLst/>
                        </a:rPr>
                        <a:t> conservation actions </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tc>
                  <a:txBody>
                    <a:bodyPr/>
                    <a:lstStyle/>
                    <a:p>
                      <a:pPr algn="ctr">
                        <a:lnSpc>
                          <a:spcPct val="107000"/>
                        </a:lnSpc>
                        <a:spcAft>
                          <a:spcPts val="800"/>
                        </a:spcAft>
                      </a:pPr>
                      <a:r>
                        <a:rPr lang="en-US" sz="1200" dirty="0">
                          <a:effectLst/>
                        </a:rPr>
                        <a:t>M</a:t>
                      </a:r>
                      <a:endParaRPr lang="fr-FR" sz="1200" dirty="0">
                        <a:effectLst/>
                      </a:endParaRPr>
                    </a:p>
                    <a:p>
                      <a:pPr algn="ctr">
                        <a:lnSpc>
                          <a:spcPct val="107000"/>
                        </a:lnSpc>
                        <a:spcAft>
                          <a:spcPts val="800"/>
                        </a:spcAft>
                      </a:pPr>
                      <a:r>
                        <a:rPr lang="en-US" sz="1200" dirty="0">
                          <a:effectLst/>
                        </a:rPr>
                        <a:t> </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1"/>
                    </a:solidFill>
                  </a:tcPr>
                </a:tc>
                <a:extLst>
                  <a:ext uri="{0D108BD9-81ED-4DB2-BD59-A6C34878D82A}">
                    <a16:rowId xmlns:a16="http://schemas.microsoft.com/office/drawing/2014/main" val="1272097568"/>
                  </a:ext>
                </a:extLst>
              </a:tr>
              <a:tr h="688981">
                <a:tc>
                  <a:txBody>
                    <a:bodyPr/>
                    <a:lstStyle/>
                    <a:p>
                      <a:pPr>
                        <a:lnSpc>
                          <a:spcPct val="107000"/>
                        </a:lnSpc>
                        <a:spcAft>
                          <a:spcPts val="800"/>
                        </a:spcAft>
                      </a:pPr>
                      <a:r>
                        <a:rPr lang="en-US" sz="1200" dirty="0">
                          <a:effectLst/>
                        </a:rPr>
                        <a:t>ensure that new Parties understand/comply with protections to SPAW-listed species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en-US" sz="1200">
                          <a:effectLst/>
                        </a:rPr>
                        <a:t>SPAW Secretariat</a:t>
                      </a:r>
                      <a:endParaRPr lang="fr-FR" sz="120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nSpc>
                          <a:spcPct val="107000"/>
                        </a:lnSpc>
                        <a:spcAft>
                          <a:spcPts val="800"/>
                        </a:spcAft>
                      </a:pPr>
                      <a:r>
                        <a:rPr lang="en-US" sz="1200" dirty="0">
                          <a:effectLst/>
                        </a:rPr>
                        <a:t>Dialogue with prospective Parties to ensure a shared understanding of SPAW Protocol requirements, especially as these relate to turtles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tc>
                  <a:txBody>
                    <a:bodyPr/>
                    <a:lstStyle/>
                    <a:p>
                      <a:pPr algn="ctr">
                        <a:lnSpc>
                          <a:spcPct val="107000"/>
                        </a:lnSpc>
                        <a:spcAft>
                          <a:spcPts val="800"/>
                        </a:spcAft>
                      </a:pPr>
                      <a:r>
                        <a:rPr lang="en-US" sz="1200" dirty="0">
                          <a:effectLst/>
                        </a:rPr>
                        <a:t>In progress</a:t>
                      </a:r>
                      <a:endParaRPr lang="fr-FR" sz="1200" dirty="0">
                        <a:effectLst/>
                        <a:latin typeface="Calibri" panose="020F0502020204030204" pitchFamily="34" charset="0"/>
                        <a:ea typeface="Calibri" panose="020F0502020204030204" pitchFamily="34" charset="0"/>
                      </a:endParaRPr>
                    </a:p>
                  </a:txBody>
                  <a:tcPr marL="28653" marR="28653" marT="0" marB="0">
                    <a:solidFill>
                      <a:schemeClr val="bg2"/>
                    </a:solidFill>
                  </a:tcPr>
                </a:tc>
                <a:extLst>
                  <a:ext uri="{0D108BD9-81ED-4DB2-BD59-A6C34878D82A}">
                    <a16:rowId xmlns:a16="http://schemas.microsoft.com/office/drawing/2014/main" val="1909310971"/>
                  </a:ext>
                </a:extLst>
              </a:tr>
            </a:tbl>
          </a:graphicData>
        </a:graphic>
      </p:graphicFrame>
      <p:sp>
        <p:nvSpPr>
          <p:cNvPr id="3" name="Espace réservé du contenu 4">
            <a:extLst>
              <a:ext uri="{FF2B5EF4-FFF2-40B4-BE49-F238E27FC236}">
                <a16:creationId xmlns:a16="http://schemas.microsoft.com/office/drawing/2014/main" id="{C5DE0C2A-5737-FC05-BA4C-BED3461320BF}"/>
              </a:ext>
            </a:extLst>
          </p:cNvPr>
          <p:cNvSpPr txBox="1">
            <a:spLocks/>
          </p:cNvSpPr>
          <p:nvPr/>
        </p:nvSpPr>
        <p:spPr>
          <a:xfrm>
            <a:off x="158155" y="1893746"/>
            <a:ext cx="1620404"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tx2"/>
                </a:solidFill>
              </a:rPr>
              <a:t>Recommendations for the protection and recovery of Sea turtles </a:t>
            </a:r>
            <a:endParaRPr lang="fr-FR" sz="900" dirty="0">
              <a:solidFill>
                <a:schemeClr val="tx2"/>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4110875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Provisional</a:t>
            </a:r>
            <a:r>
              <a:rPr lang="fr-FR" dirty="0"/>
              <a:t> agenda</a:t>
            </a:r>
            <a:endParaRPr lang="fr-GP" dirty="0"/>
          </a:p>
        </p:txBody>
      </p:sp>
      <p:sp>
        <p:nvSpPr>
          <p:cNvPr id="5" name="Espace réservé du contenu 4">
            <a:extLst>
              <a:ext uri="{FF2B5EF4-FFF2-40B4-BE49-F238E27FC236}">
                <a16:creationId xmlns:a16="http://schemas.microsoft.com/office/drawing/2014/main" id="{27A32ED5-F3D4-8834-29D1-48939A29AEBF}"/>
              </a:ext>
            </a:extLst>
          </p:cNvPr>
          <p:cNvSpPr>
            <a:spLocks noGrp="1"/>
          </p:cNvSpPr>
          <p:nvPr>
            <p:ph idx="1"/>
          </p:nvPr>
        </p:nvSpPr>
        <p:spPr>
          <a:xfrm>
            <a:off x="1396999" y="1825625"/>
            <a:ext cx="9892671" cy="4351338"/>
          </a:xfrm>
        </p:spPr>
        <p:txBody>
          <a:bodyPr>
            <a:normAutofit/>
          </a:bodyPr>
          <a:lstStyle/>
          <a:p>
            <a:pPr marL="342900" indent="-342900">
              <a:buFont typeface="+mj-lt"/>
              <a:buAutoNum type="arabicPeriod"/>
            </a:pPr>
            <a:r>
              <a:rPr lang="fr-FR" dirty="0">
                <a:solidFill>
                  <a:srgbClr val="002060"/>
                </a:solidFill>
              </a:rPr>
              <a:t>Background and </a:t>
            </a:r>
            <a:r>
              <a:rPr lang="fr-FR" dirty="0" err="1">
                <a:solidFill>
                  <a:srgbClr val="002060"/>
                </a:solidFill>
              </a:rPr>
              <a:t>terms</a:t>
            </a:r>
            <a:r>
              <a:rPr lang="fr-FR" dirty="0">
                <a:solidFill>
                  <a:srgbClr val="002060"/>
                </a:solidFill>
              </a:rPr>
              <a:t> of </a:t>
            </a:r>
            <a:r>
              <a:rPr lang="fr-FR" dirty="0" err="1">
                <a:solidFill>
                  <a:srgbClr val="002060"/>
                </a:solidFill>
              </a:rPr>
              <a:t>reference</a:t>
            </a:r>
            <a:endParaRPr lang="fr-FR" dirty="0">
              <a:solidFill>
                <a:srgbClr val="002060"/>
              </a:solidFill>
            </a:endParaRPr>
          </a:p>
          <a:p>
            <a:pPr marL="342900" indent="-342900">
              <a:buFont typeface="+mj-lt"/>
              <a:buAutoNum type="arabicPeriod"/>
            </a:pPr>
            <a:r>
              <a:rPr lang="fr-FR" dirty="0" err="1">
                <a:solidFill>
                  <a:srgbClr val="002060"/>
                </a:solidFill>
              </a:rPr>
              <a:t>species</a:t>
            </a:r>
            <a:r>
              <a:rPr lang="fr-FR" dirty="0">
                <a:solidFill>
                  <a:srgbClr val="002060"/>
                </a:solidFill>
              </a:rPr>
              <a:t> </a:t>
            </a:r>
            <a:r>
              <a:rPr lang="fr-FR" dirty="0" err="1">
                <a:solidFill>
                  <a:srgbClr val="002060"/>
                </a:solidFill>
              </a:rPr>
              <a:t>proposals</a:t>
            </a:r>
            <a:r>
              <a:rPr lang="fr-FR" dirty="0">
                <a:solidFill>
                  <a:srgbClr val="002060"/>
                </a:solidFill>
              </a:rPr>
              <a:t> (7)</a:t>
            </a:r>
          </a:p>
          <a:p>
            <a:pPr marL="342900" indent="-342900">
              <a:buFont typeface="+mj-lt"/>
              <a:buAutoNum type="arabicPeriod"/>
            </a:pPr>
            <a:r>
              <a:rPr lang="fr-FR" dirty="0">
                <a:solidFill>
                  <a:srgbClr val="002060"/>
                </a:solidFill>
              </a:rPr>
              <a:t>Break</a:t>
            </a:r>
          </a:p>
          <a:p>
            <a:pPr marL="342900" indent="-342900">
              <a:buFont typeface="+mj-lt"/>
              <a:buAutoNum type="arabicPeriod"/>
            </a:pPr>
            <a:r>
              <a:rPr lang="fr-FR" dirty="0">
                <a:solidFill>
                  <a:srgbClr val="002060"/>
                </a:solidFill>
              </a:rPr>
              <a:t>Update of the Action Plan for the Conservation of Marine </a:t>
            </a:r>
            <a:r>
              <a:rPr lang="fr-FR" dirty="0" err="1">
                <a:solidFill>
                  <a:srgbClr val="002060"/>
                </a:solidFill>
              </a:rPr>
              <a:t>Mammals</a:t>
            </a:r>
            <a:r>
              <a:rPr lang="fr-FR" dirty="0">
                <a:solidFill>
                  <a:srgbClr val="002060"/>
                </a:solidFill>
              </a:rPr>
              <a:t> (MMAP)</a:t>
            </a:r>
          </a:p>
          <a:p>
            <a:pPr marL="342900" indent="-342900">
              <a:buFont typeface="+mj-lt"/>
              <a:buAutoNum type="arabicPeriod"/>
            </a:pPr>
            <a:r>
              <a:rPr lang="en-US" dirty="0">
                <a:solidFill>
                  <a:srgbClr val="002060"/>
                </a:solidFill>
              </a:rPr>
              <a:t>Recommendations for the protection and recovery of the Caribbean Sea turtles </a:t>
            </a:r>
            <a:endParaRPr lang="fr-FR" dirty="0">
              <a:solidFill>
                <a:srgbClr val="002060"/>
              </a:solidFill>
            </a:endParaRPr>
          </a:p>
          <a:p>
            <a:pPr marL="342900" indent="-342900">
              <a:buFont typeface="+mj-lt"/>
              <a:buAutoNum type="arabicPeriod"/>
            </a:pPr>
            <a:r>
              <a:rPr lang="en-US" dirty="0">
                <a:solidFill>
                  <a:srgbClr val="002060"/>
                </a:solidFill>
              </a:rPr>
              <a:t>Recommendations for preventing sawfish extinction in the Wider Caribbean Region </a:t>
            </a:r>
            <a:endParaRPr lang="fr-FR" dirty="0">
              <a:solidFill>
                <a:srgbClr val="002060"/>
              </a:solidFill>
            </a:endParaRPr>
          </a:p>
          <a:p>
            <a:pPr marL="342900" indent="-342900">
              <a:buFont typeface="+mj-lt"/>
              <a:buAutoNum type="arabicPeriod"/>
            </a:pPr>
            <a:r>
              <a:rPr lang="en-US" dirty="0">
                <a:solidFill>
                  <a:srgbClr val="002060"/>
                </a:solidFill>
              </a:rPr>
              <a:t>Recommendations for conserving Nassau Grouper in the Wider Caribbean Region </a:t>
            </a:r>
          </a:p>
          <a:p>
            <a:endParaRPr lang="fr-FR" dirty="0"/>
          </a:p>
          <a:p>
            <a:endParaRPr lang="fr-FR" dirty="0"/>
          </a:p>
          <a:p>
            <a:endParaRPr lang="fr-FR" dirty="0"/>
          </a:p>
        </p:txBody>
      </p:sp>
    </p:spTree>
    <p:extLst>
      <p:ext uri="{BB962C8B-B14F-4D97-AF65-F5344CB8AC3E}">
        <p14:creationId xmlns:p14="http://schemas.microsoft.com/office/powerpoint/2010/main" val="3273621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AABFE-CE23-61CB-B686-B78007EB9957}"/>
              </a:ext>
            </a:extLst>
          </p:cNvPr>
          <p:cNvSpPr>
            <a:spLocks noGrp="1"/>
          </p:cNvSpPr>
          <p:nvPr>
            <p:ph type="title"/>
          </p:nvPr>
        </p:nvSpPr>
        <p:spPr/>
        <p:txBody>
          <a:bodyPr>
            <a:normAutofit fontScale="90000"/>
          </a:bodyPr>
          <a:lstStyle/>
          <a:p>
            <a:pPr marL="342900" indent="-342900"/>
            <a:br>
              <a:rPr lang="fr-FR" dirty="0">
                <a:solidFill>
                  <a:srgbClr val="002060"/>
                </a:solidFill>
              </a:rPr>
            </a:br>
            <a:r>
              <a:rPr lang="en-US" sz="2700" dirty="0"/>
              <a:t>5- Recommendations for preventing sawfish extinction in the Wider Caribbean Region </a:t>
            </a:r>
            <a:br>
              <a:rPr lang="en-US" dirty="0">
                <a:solidFill>
                  <a:srgbClr val="002060"/>
                </a:solidFill>
              </a:rPr>
            </a:br>
            <a:endParaRPr lang="fr-FR" dirty="0"/>
          </a:p>
        </p:txBody>
      </p:sp>
      <p:graphicFrame>
        <p:nvGraphicFramePr>
          <p:cNvPr id="4" name="Tableau 3">
            <a:extLst>
              <a:ext uri="{FF2B5EF4-FFF2-40B4-BE49-F238E27FC236}">
                <a16:creationId xmlns:a16="http://schemas.microsoft.com/office/drawing/2014/main" id="{8DD66200-9F53-DC74-E450-BB6C22064952}"/>
              </a:ext>
            </a:extLst>
          </p:cNvPr>
          <p:cNvGraphicFramePr>
            <a:graphicFrameLocks noGrp="1"/>
          </p:cNvGraphicFramePr>
          <p:nvPr>
            <p:extLst>
              <p:ext uri="{D42A27DB-BD31-4B8C-83A1-F6EECF244321}">
                <p14:modId xmlns:p14="http://schemas.microsoft.com/office/powerpoint/2010/main" val="850804543"/>
              </p:ext>
            </p:extLst>
          </p:nvPr>
        </p:nvGraphicFramePr>
        <p:xfrm>
          <a:off x="2345513" y="1690688"/>
          <a:ext cx="8240179" cy="4303427"/>
        </p:xfrm>
        <a:graphic>
          <a:graphicData uri="http://schemas.openxmlformats.org/drawingml/2006/table">
            <a:tbl>
              <a:tblPr bandRow="1">
                <a:tableStyleId>{5C22544A-7EE6-4342-B048-85BDC9FD1C3A}</a:tableStyleId>
              </a:tblPr>
              <a:tblGrid>
                <a:gridCol w="2104062">
                  <a:extLst>
                    <a:ext uri="{9D8B030D-6E8A-4147-A177-3AD203B41FA5}">
                      <a16:colId xmlns:a16="http://schemas.microsoft.com/office/drawing/2014/main" val="3924511752"/>
                    </a:ext>
                  </a:extLst>
                </a:gridCol>
                <a:gridCol w="1584443">
                  <a:extLst>
                    <a:ext uri="{9D8B030D-6E8A-4147-A177-3AD203B41FA5}">
                      <a16:colId xmlns:a16="http://schemas.microsoft.com/office/drawing/2014/main" val="865573503"/>
                    </a:ext>
                  </a:extLst>
                </a:gridCol>
                <a:gridCol w="3460942">
                  <a:extLst>
                    <a:ext uri="{9D8B030D-6E8A-4147-A177-3AD203B41FA5}">
                      <a16:colId xmlns:a16="http://schemas.microsoft.com/office/drawing/2014/main" val="805018332"/>
                    </a:ext>
                  </a:extLst>
                </a:gridCol>
                <a:gridCol w="1090732">
                  <a:extLst>
                    <a:ext uri="{9D8B030D-6E8A-4147-A177-3AD203B41FA5}">
                      <a16:colId xmlns:a16="http://schemas.microsoft.com/office/drawing/2014/main" val="2333666397"/>
                    </a:ext>
                  </a:extLst>
                </a:gridCol>
              </a:tblGrid>
              <a:tr h="182244">
                <a:tc>
                  <a:txBody>
                    <a:bodyPr/>
                    <a:lstStyle/>
                    <a:p>
                      <a:pPr algn="ctr"/>
                      <a:r>
                        <a:rPr lang="en-US" sz="1100">
                          <a:solidFill>
                            <a:schemeClr val="bg1"/>
                          </a:solidFill>
                          <a:effectLst/>
                        </a:rPr>
                        <a:t>Task</a:t>
                      </a:r>
                      <a:endParaRPr lang="fr-FR" sz="1100">
                        <a:solidFill>
                          <a:schemeClr val="bg1"/>
                        </a:solidFill>
                        <a:effectLst/>
                        <a:latin typeface="Times New Roman" panose="02020603050405020304" pitchFamily="18" charset="0"/>
                        <a:ea typeface="Times New Roman" panose="02020603050405020304" pitchFamily="18" charset="0"/>
                      </a:endParaRPr>
                    </a:p>
                  </a:txBody>
                  <a:tcPr marL="60435" marR="60435" marT="0" marB="0">
                    <a:solidFill>
                      <a:schemeClr val="accent3"/>
                    </a:solidFill>
                  </a:tcPr>
                </a:tc>
                <a:tc>
                  <a:txBody>
                    <a:bodyPr/>
                    <a:lstStyle/>
                    <a:p>
                      <a:pPr algn="ctr"/>
                      <a:r>
                        <a:rPr lang="en-US" sz="1100" dirty="0">
                          <a:solidFill>
                            <a:schemeClr val="bg1"/>
                          </a:solidFill>
                          <a:effectLst/>
                        </a:rPr>
                        <a:t>Leads</a:t>
                      </a:r>
                      <a:endParaRPr lang="fr-FR" sz="1100" dirty="0">
                        <a:solidFill>
                          <a:schemeClr val="bg1"/>
                        </a:solidFill>
                        <a:effectLst/>
                        <a:latin typeface="Times New Roman" panose="02020603050405020304" pitchFamily="18" charset="0"/>
                        <a:ea typeface="Times New Roman" panose="02020603050405020304" pitchFamily="18" charset="0"/>
                      </a:endParaRPr>
                    </a:p>
                  </a:txBody>
                  <a:tcPr marL="60435" marR="60435" marT="0" marB="0">
                    <a:solidFill>
                      <a:schemeClr val="accent3"/>
                    </a:solidFill>
                  </a:tcPr>
                </a:tc>
                <a:tc>
                  <a:txBody>
                    <a:bodyPr/>
                    <a:lstStyle/>
                    <a:p>
                      <a:pPr algn="ctr"/>
                      <a:r>
                        <a:rPr lang="en-US" sz="1100">
                          <a:solidFill>
                            <a:schemeClr val="bg1"/>
                          </a:solidFill>
                          <a:effectLst/>
                        </a:rPr>
                        <a:t>Approach</a:t>
                      </a:r>
                      <a:endParaRPr lang="fr-FR" sz="1100">
                        <a:solidFill>
                          <a:schemeClr val="bg1"/>
                        </a:solidFill>
                        <a:effectLst/>
                        <a:latin typeface="Times New Roman" panose="02020603050405020304" pitchFamily="18" charset="0"/>
                        <a:ea typeface="Times New Roman" panose="02020603050405020304" pitchFamily="18" charset="0"/>
                      </a:endParaRPr>
                    </a:p>
                  </a:txBody>
                  <a:tcPr marL="60435" marR="60435" marT="0" marB="0">
                    <a:solidFill>
                      <a:schemeClr val="accent3"/>
                    </a:solidFill>
                  </a:tcPr>
                </a:tc>
                <a:tc>
                  <a:txBody>
                    <a:bodyPr/>
                    <a:lstStyle/>
                    <a:p>
                      <a:pPr algn="ctr"/>
                      <a:r>
                        <a:rPr lang="en-US" sz="1100" dirty="0">
                          <a:solidFill>
                            <a:schemeClr val="bg1"/>
                          </a:solidFill>
                          <a:effectLst/>
                        </a:rPr>
                        <a:t>Priority</a:t>
                      </a:r>
                      <a:endParaRPr lang="fr-FR" sz="1100" dirty="0">
                        <a:solidFill>
                          <a:schemeClr val="bg1"/>
                        </a:solidFill>
                        <a:effectLst/>
                        <a:latin typeface="Times New Roman" panose="02020603050405020304" pitchFamily="18" charset="0"/>
                        <a:ea typeface="Times New Roman" panose="02020603050405020304" pitchFamily="18" charset="0"/>
                      </a:endParaRPr>
                    </a:p>
                  </a:txBody>
                  <a:tcPr marL="60435" marR="60435" marT="0" marB="0">
                    <a:solidFill>
                      <a:schemeClr val="accent3"/>
                    </a:solidFill>
                  </a:tcPr>
                </a:tc>
                <a:extLst>
                  <a:ext uri="{0D108BD9-81ED-4DB2-BD59-A6C34878D82A}">
                    <a16:rowId xmlns:a16="http://schemas.microsoft.com/office/drawing/2014/main" val="43546690"/>
                  </a:ext>
                </a:extLst>
              </a:tr>
              <a:tr h="546733">
                <a:tc>
                  <a:txBody>
                    <a:bodyPr/>
                    <a:lstStyle/>
                    <a:p>
                      <a:r>
                        <a:rPr lang="en-US" sz="1100" dirty="0">
                          <a:effectLst/>
                        </a:rPr>
                        <a:t>Strict sawfish protections in priority countries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dirty="0">
                          <a:effectLst/>
                        </a:rPr>
                        <a:t>Focal Points, RAC</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a:effectLst/>
                        </a:rPr>
                        <a:t>Dialogue with priority countries</a:t>
                      </a:r>
                      <a:endParaRPr lang="fr-FR" sz="110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pPr algn="ctr"/>
                      <a:r>
                        <a:rPr lang="en-US" sz="1100" dirty="0">
                          <a:effectLst/>
                        </a:rPr>
                        <a:t>H</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extLst>
                  <a:ext uri="{0D108BD9-81ED-4DB2-BD59-A6C34878D82A}">
                    <a16:rowId xmlns:a16="http://schemas.microsoft.com/office/drawing/2014/main" val="2019543729"/>
                  </a:ext>
                </a:extLst>
              </a:tr>
              <a:tr h="911222">
                <a:tc>
                  <a:txBody>
                    <a:bodyPr/>
                    <a:lstStyle/>
                    <a:p>
                      <a:r>
                        <a:rPr lang="en-US" sz="1100" dirty="0">
                          <a:effectLst/>
                        </a:rPr>
                        <a:t>Education and enforcement programs, particularly in priority countries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r>
                        <a:rPr lang="en-US" sz="1100" dirty="0">
                          <a:effectLst/>
                        </a:rPr>
                        <a:t>Focal Points,</a:t>
                      </a:r>
                      <a:endParaRPr lang="fr-FR" sz="1100" dirty="0">
                        <a:effectLst/>
                      </a:endParaRPr>
                    </a:p>
                    <a:p>
                      <a:r>
                        <a:rPr lang="en-US" sz="1100" dirty="0">
                          <a:effectLst/>
                        </a:rPr>
                        <a:t>observers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r>
                        <a:rPr lang="en-US" sz="1100" dirty="0">
                          <a:effectLst/>
                        </a:rPr>
                        <a:t>Dialogue and collaboration between the Focal Points from priority countries and observers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pPr algn="ctr"/>
                      <a:r>
                        <a:rPr lang="en-US" sz="1100" dirty="0">
                          <a:effectLst/>
                        </a:rPr>
                        <a:t>M</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extLst>
                  <a:ext uri="{0D108BD9-81ED-4DB2-BD59-A6C34878D82A}">
                    <a16:rowId xmlns:a16="http://schemas.microsoft.com/office/drawing/2014/main" val="2350210920"/>
                  </a:ext>
                </a:extLst>
              </a:tr>
              <a:tr h="911222">
                <a:tc>
                  <a:txBody>
                    <a:bodyPr/>
                    <a:lstStyle/>
                    <a:p>
                      <a:r>
                        <a:rPr lang="en-US" sz="1100" dirty="0">
                          <a:effectLst/>
                        </a:rPr>
                        <a:t>Fishery management measures, particularly in priority countries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dirty="0">
                          <a:effectLst/>
                        </a:rPr>
                        <a:t>Focal Points, observers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dirty="0">
                          <a:effectLst/>
                        </a:rPr>
                        <a:t>Review of  Summary Report on sea turtle bycatch in nearshore fisheries and development of complementary measures for sawfish</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pPr algn="ctr"/>
                      <a:r>
                        <a:rPr lang="en-US" sz="1100" dirty="0">
                          <a:effectLst/>
                        </a:rPr>
                        <a:t>H</a:t>
                      </a:r>
                      <a:endParaRPr lang="fr-FR" sz="1100" dirty="0">
                        <a:effectLst/>
                      </a:endParaRPr>
                    </a:p>
                    <a:p>
                      <a:pPr algn="ctr"/>
                      <a:r>
                        <a:rPr lang="en-US" sz="1100" dirty="0">
                          <a:effectLst/>
                        </a:rPr>
                        <a:t> </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extLst>
                  <a:ext uri="{0D108BD9-81ED-4DB2-BD59-A6C34878D82A}">
                    <a16:rowId xmlns:a16="http://schemas.microsoft.com/office/drawing/2014/main" val="2631142909"/>
                  </a:ext>
                </a:extLst>
              </a:tr>
              <a:tr h="700802">
                <a:tc>
                  <a:txBody>
                    <a:bodyPr/>
                    <a:lstStyle/>
                    <a:p>
                      <a:r>
                        <a:rPr lang="en-US" sz="1100" dirty="0">
                          <a:effectLst/>
                        </a:rPr>
                        <a:t>Research and protections for critical sawfish habitats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r>
                        <a:rPr lang="en-US" sz="1100">
                          <a:effectLst/>
                        </a:rPr>
                        <a:t>Observers, academic partners</a:t>
                      </a:r>
                      <a:endParaRPr lang="fr-FR" sz="110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r>
                        <a:rPr lang="en-US" sz="1100">
                          <a:effectLst/>
                        </a:rPr>
                        <a:t>Review of Protected Areas management plans and published/unpublished literature</a:t>
                      </a:r>
                      <a:endParaRPr lang="fr-FR" sz="110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tc>
                  <a:txBody>
                    <a:bodyPr/>
                    <a:lstStyle/>
                    <a:p>
                      <a:pPr algn="ctr"/>
                      <a:r>
                        <a:rPr lang="en-US" sz="1100" dirty="0">
                          <a:effectLst/>
                        </a:rPr>
                        <a:t>M</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2"/>
                    </a:solidFill>
                  </a:tcPr>
                </a:tc>
                <a:extLst>
                  <a:ext uri="{0D108BD9-81ED-4DB2-BD59-A6C34878D82A}">
                    <a16:rowId xmlns:a16="http://schemas.microsoft.com/office/drawing/2014/main" val="3173468130"/>
                  </a:ext>
                </a:extLst>
              </a:tr>
              <a:tr h="1051204">
                <a:tc>
                  <a:txBody>
                    <a:bodyPr/>
                    <a:lstStyle/>
                    <a:p>
                      <a:r>
                        <a:rPr lang="en-US" sz="1100" dirty="0">
                          <a:effectLst/>
                        </a:rPr>
                        <a:t>A Regional Plan of Action (RPOA) for Sawfish Recovery</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dirty="0">
                          <a:effectLst/>
                        </a:rPr>
                        <a:t>Focal Points, observers, academic partners, sawfish experts</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r>
                        <a:rPr lang="en-US" sz="1100" dirty="0">
                          <a:effectLst/>
                        </a:rPr>
                        <a:t>Review of published/unpublished literature and stakeholder input.</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tc>
                  <a:txBody>
                    <a:bodyPr/>
                    <a:lstStyle/>
                    <a:p>
                      <a:pPr algn="ctr"/>
                      <a:r>
                        <a:rPr lang="en-US" sz="1100" dirty="0">
                          <a:effectLst/>
                        </a:rPr>
                        <a:t>L</a:t>
                      </a:r>
                      <a:endParaRPr lang="fr-FR" sz="1100" dirty="0">
                        <a:effectLst/>
                        <a:latin typeface="Times New Roman" panose="02020603050405020304" pitchFamily="18" charset="0"/>
                        <a:ea typeface="Times New Roman" panose="02020603050405020304" pitchFamily="18" charset="0"/>
                      </a:endParaRPr>
                    </a:p>
                  </a:txBody>
                  <a:tcPr marL="60435" marR="60435" marT="0" marB="0">
                    <a:solidFill>
                      <a:schemeClr val="bg1"/>
                    </a:solidFill>
                  </a:tcPr>
                </a:tc>
                <a:extLst>
                  <a:ext uri="{0D108BD9-81ED-4DB2-BD59-A6C34878D82A}">
                    <a16:rowId xmlns:a16="http://schemas.microsoft.com/office/drawing/2014/main" val="773404757"/>
                  </a:ext>
                </a:extLst>
              </a:tr>
            </a:tbl>
          </a:graphicData>
        </a:graphic>
      </p:graphicFrame>
      <p:sp>
        <p:nvSpPr>
          <p:cNvPr id="3" name="Espace réservé du contenu 4">
            <a:extLst>
              <a:ext uri="{FF2B5EF4-FFF2-40B4-BE49-F238E27FC236}">
                <a16:creationId xmlns:a16="http://schemas.microsoft.com/office/drawing/2014/main" id="{08477D1C-D4EC-A7B1-15A1-4CD4D042D0C0}"/>
              </a:ext>
            </a:extLst>
          </p:cNvPr>
          <p:cNvSpPr txBox="1">
            <a:spLocks/>
          </p:cNvSpPr>
          <p:nvPr/>
        </p:nvSpPr>
        <p:spPr>
          <a:xfrm>
            <a:off x="158155" y="1893746"/>
            <a:ext cx="1620404"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tx2"/>
                </a:solidFill>
              </a:rPr>
              <a:t>Recommendations for preventing sawfish extinction</a:t>
            </a:r>
            <a:endParaRPr lang="fr-FR" sz="900" dirty="0">
              <a:solidFill>
                <a:schemeClr val="tx2"/>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71505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DAABFE-CE23-61CB-B686-B78007EB9957}"/>
              </a:ext>
            </a:extLst>
          </p:cNvPr>
          <p:cNvSpPr>
            <a:spLocks noGrp="1"/>
          </p:cNvSpPr>
          <p:nvPr>
            <p:ph type="title"/>
          </p:nvPr>
        </p:nvSpPr>
        <p:spPr/>
        <p:txBody>
          <a:bodyPr>
            <a:normAutofit fontScale="90000"/>
          </a:bodyPr>
          <a:lstStyle/>
          <a:p>
            <a:pPr marL="342900" indent="-342900"/>
            <a:br>
              <a:rPr lang="fr-FR" dirty="0">
                <a:solidFill>
                  <a:srgbClr val="002060"/>
                </a:solidFill>
              </a:rPr>
            </a:br>
            <a:r>
              <a:rPr lang="en-US" sz="2700" dirty="0"/>
              <a:t>6- Recommendations for conserving Nassau Grouper in the Wider Caribbean Region </a:t>
            </a:r>
            <a:br>
              <a:rPr lang="en-US" dirty="0">
                <a:solidFill>
                  <a:srgbClr val="002060"/>
                </a:solidFill>
              </a:rPr>
            </a:br>
            <a:endParaRPr lang="fr-FR" dirty="0"/>
          </a:p>
        </p:txBody>
      </p:sp>
      <p:sp>
        <p:nvSpPr>
          <p:cNvPr id="3" name="Espace réservé du contenu 2">
            <a:extLst>
              <a:ext uri="{FF2B5EF4-FFF2-40B4-BE49-F238E27FC236}">
                <a16:creationId xmlns:a16="http://schemas.microsoft.com/office/drawing/2014/main" id="{C8F8CE6F-77C4-A106-8BAC-110CDCA65B9D}"/>
              </a:ext>
            </a:extLst>
          </p:cNvPr>
          <p:cNvSpPr>
            <a:spLocks noGrp="1"/>
          </p:cNvSpPr>
          <p:nvPr>
            <p:ph idx="1"/>
          </p:nvPr>
        </p:nvSpPr>
        <p:spPr>
          <a:xfrm>
            <a:off x="2230733" y="1545880"/>
            <a:ext cx="9079523" cy="4543421"/>
          </a:xfrm>
        </p:spPr>
        <p:txBody>
          <a:bodyPr>
            <a:normAutofit/>
          </a:bodyPr>
          <a:lstStyle/>
          <a:p>
            <a:pPr marL="285750" lvl="1" indent="-285750" algn="just">
              <a:lnSpc>
                <a:spcPct val="110000"/>
              </a:lnSpc>
              <a:spcAft>
                <a:spcPts val="600"/>
              </a:spcAft>
              <a:tabLst>
                <a:tab pos="457200" algn="l"/>
              </a:tabLst>
            </a:pPr>
            <a:endParaRPr lang="fr-FR" sz="2000" dirty="0">
              <a:solidFill>
                <a:srgbClr val="002060"/>
              </a:solidFill>
            </a:endParaRPr>
          </a:p>
          <a:p>
            <a:pPr marL="285750" lvl="1" indent="-285750" algn="just">
              <a:lnSpc>
                <a:spcPct val="110000"/>
              </a:lnSpc>
              <a:spcAft>
                <a:spcPts val="600"/>
              </a:spcAft>
              <a:tabLst>
                <a:tab pos="457200" algn="l"/>
              </a:tabLst>
            </a:pPr>
            <a:r>
              <a:rPr lang="fr-FR" sz="2000" dirty="0">
                <a:solidFill>
                  <a:srgbClr val="002060"/>
                </a:solidFill>
              </a:rPr>
              <a:t>SPAW CP assist WECAFC in the </a:t>
            </a:r>
            <a:r>
              <a:rPr lang="fr-FR" sz="2000" dirty="0" err="1">
                <a:solidFill>
                  <a:srgbClr val="002060"/>
                </a:solidFill>
              </a:rPr>
              <a:t>implementation</a:t>
            </a:r>
            <a:r>
              <a:rPr lang="fr-FR" sz="2000" dirty="0">
                <a:solidFill>
                  <a:srgbClr val="002060"/>
                </a:solidFill>
              </a:rPr>
              <a:t> of the </a:t>
            </a:r>
            <a:r>
              <a:rPr lang="fr-FR" sz="2000" dirty="0" err="1">
                <a:solidFill>
                  <a:srgbClr val="002060"/>
                </a:solidFill>
              </a:rPr>
              <a:t>Regional</a:t>
            </a:r>
            <a:r>
              <a:rPr lang="fr-FR" sz="2000" dirty="0">
                <a:solidFill>
                  <a:srgbClr val="002060"/>
                </a:solidFill>
              </a:rPr>
              <a:t> Fish </a:t>
            </a:r>
            <a:r>
              <a:rPr lang="fr-FR" sz="2000" dirty="0" err="1">
                <a:solidFill>
                  <a:srgbClr val="002060"/>
                </a:solidFill>
              </a:rPr>
              <a:t>Spawning</a:t>
            </a:r>
            <a:r>
              <a:rPr lang="fr-FR" sz="2000" dirty="0">
                <a:solidFill>
                  <a:srgbClr val="002060"/>
                </a:solidFill>
              </a:rPr>
              <a:t> </a:t>
            </a:r>
            <a:r>
              <a:rPr lang="fr-FR" sz="2000" dirty="0" err="1">
                <a:solidFill>
                  <a:srgbClr val="002060"/>
                </a:solidFill>
              </a:rPr>
              <a:t>Aggregation</a:t>
            </a:r>
            <a:r>
              <a:rPr lang="fr-FR" sz="2000" dirty="0">
                <a:solidFill>
                  <a:srgbClr val="002060"/>
                </a:solidFill>
              </a:rPr>
              <a:t> plan and </a:t>
            </a:r>
            <a:r>
              <a:rPr lang="fr-FR" sz="2000" dirty="0" err="1">
                <a:solidFill>
                  <a:srgbClr val="002060"/>
                </a:solidFill>
              </a:rPr>
              <a:t>implements</a:t>
            </a:r>
            <a:r>
              <a:rPr lang="fr-FR" sz="2000" dirty="0">
                <a:solidFill>
                  <a:srgbClr val="002060"/>
                </a:solidFill>
              </a:rPr>
              <a:t> </a:t>
            </a:r>
            <a:r>
              <a:rPr lang="fr-FR" sz="2000" dirty="0" err="1">
                <a:solidFill>
                  <a:srgbClr val="002060"/>
                </a:solidFill>
              </a:rPr>
              <a:t>harmonized</a:t>
            </a:r>
            <a:r>
              <a:rPr lang="fr-FR" sz="2000" dirty="0">
                <a:solidFill>
                  <a:srgbClr val="002060"/>
                </a:solidFill>
              </a:rPr>
              <a:t> </a:t>
            </a:r>
            <a:r>
              <a:rPr lang="fr-FR" sz="2000" dirty="0" err="1">
                <a:solidFill>
                  <a:srgbClr val="002060"/>
                </a:solidFill>
              </a:rPr>
              <a:t>closures</a:t>
            </a:r>
            <a:r>
              <a:rPr lang="fr-FR" sz="2000" dirty="0">
                <a:solidFill>
                  <a:srgbClr val="002060"/>
                </a:solidFill>
              </a:rPr>
              <a:t> for Nassau Groupe </a:t>
            </a:r>
            <a:r>
              <a:rPr lang="fr-FR" sz="2000" dirty="0" err="1">
                <a:solidFill>
                  <a:srgbClr val="002060"/>
                </a:solidFill>
              </a:rPr>
              <a:t>fishing</a:t>
            </a:r>
            <a:r>
              <a:rPr lang="fr-FR" sz="2000" dirty="0">
                <a:solidFill>
                  <a:srgbClr val="002060"/>
                </a:solidFill>
              </a:rPr>
              <a:t>,</a:t>
            </a:r>
          </a:p>
          <a:p>
            <a:pPr marL="285750" lvl="1" indent="-285750" algn="just">
              <a:lnSpc>
                <a:spcPct val="110000"/>
              </a:lnSpc>
              <a:spcAft>
                <a:spcPts val="600"/>
              </a:spcAft>
              <a:tabLst>
                <a:tab pos="457200" algn="l"/>
              </a:tabLst>
            </a:pPr>
            <a:r>
              <a:rPr lang="fr-FR" sz="2000" dirty="0">
                <a:solidFill>
                  <a:srgbClr val="002060"/>
                </a:solidFill>
              </a:rPr>
              <a:t>SPAW CP Parties </a:t>
            </a:r>
            <a:r>
              <a:rPr lang="fr-FR" sz="2000" dirty="0" err="1">
                <a:solidFill>
                  <a:srgbClr val="002060"/>
                </a:solidFill>
              </a:rPr>
              <a:t>implement</a:t>
            </a:r>
            <a:r>
              <a:rPr lang="fr-FR" sz="2000" dirty="0">
                <a:solidFill>
                  <a:srgbClr val="002060"/>
                </a:solidFill>
              </a:rPr>
              <a:t> </a:t>
            </a:r>
            <a:r>
              <a:rPr lang="fr-FR" sz="2000" dirty="0" err="1">
                <a:solidFill>
                  <a:srgbClr val="002060"/>
                </a:solidFill>
              </a:rPr>
              <a:t>additional</a:t>
            </a:r>
            <a:r>
              <a:rPr lang="fr-FR" sz="2000" dirty="0">
                <a:solidFill>
                  <a:srgbClr val="002060"/>
                </a:solidFill>
              </a:rPr>
              <a:t> </a:t>
            </a:r>
            <a:r>
              <a:rPr lang="fr-FR" sz="2000" dirty="0" err="1">
                <a:solidFill>
                  <a:srgbClr val="002060"/>
                </a:solidFill>
              </a:rPr>
              <a:t>measures</a:t>
            </a:r>
            <a:r>
              <a:rPr lang="fr-FR" sz="2000" dirty="0">
                <a:solidFill>
                  <a:srgbClr val="002060"/>
                </a:solidFill>
              </a:rPr>
              <a:t> to </a:t>
            </a:r>
            <a:r>
              <a:rPr lang="fr-FR" sz="2000" dirty="0" err="1">
                <a:solidFill>
                  <a:srgbClr val="002060"/>
                </a:solidFill>
              </a:rPr>
              <a:t>seasonal</a:t>
            </a:r>
            <a:r>
              <a:rPr lang="fr-FR" sz="2000" dirty="0">
                <a:solidFill>
                  <a:srgbClr val="002060"/>
                </a:solidFill>
              </a:rPr>
              <a:t> </a:t>
            </a:r>
            <a:r>
              <a:rPr lang="fr-FR" sz="2000" dirty="0" err="1">
                <a:solidFill>
                  <a:srgbClr val="002060"/>
                </a:solidFill>
              </a:rPr>
              <a:t>closure</a:t>
            </a:r>
            <a:r>
              <a:rPr lang="fr-FR" sz="2000" dirty="0">
                <a:solidFill>
                  <a:srgbClr val="002060"/>
                </a:solidFill>
              </a:rPr>
              <a:t> </a:t>
            </a:r>
            <a:r>
              <a:rPr lang="fr-FR" sz="2000" dirty="0" err="1">
                <a:solidFill>
                  <a:srgbClr val="002060"/>
                </a:solidFill>
              </a:rPr>
              <a:t>deemed</a:t>
            </a:r>
            <a:r>
              <a:rPr lang="fr-FR" sz="2000" dirty="0">
                <a:solidFill>
                  <a:srgbClr val="002060"/>
                </a:solidFill>
              </a:rPr>
              <a:t> </a:t>
            </a:r>
            <a:r>
              <a:rPr lang="fr-FR" sz="2000" dirty="0" err="1">
                <a:solidFill>
                  <a:srgbClr val="002060"/>
                </a:solidFill>
              </a:rPr>
              <a:t>appropriate</a:t>
            </a:r>
            <a:r>
              <a:rPr lang="fr-FR" sz="2000" dirty="0">
                <a:solidFill>
                  <a:srgbClr val="002060"/>
                </a:solidFill>
              </a:rPr>
              <a:t> at the national </a:t>
            </a:r>
            <a:r>
              <a:rPr lang="fr-FR" sz="2000" dirty="0" err="1">
                <a:solidFill>
                  <a:srgbClr val="002060"/>
                </a:solidFill>
              </a:rPr>
              <a:t>level</a:t>
            </a:r>
            <a:r>
              <a:rPr lang="fr-FR" sz="2000" dirty="0">
                <a:solidFill>
                  <a:srgbClr val="002060"/>
                </a:solidFill>
              </a:rPr>
              <a:t>, </a:t>
            </a:r>
          </a:p>
          <a:p>
            <a:pPr marL="285750" lvl="1" indent="-285750" algn="just">
              <a:lnSpc>
                <a:spcPct val="110000"/>
              </a:lnSpc>
              <a:spcAft>
                <a:spcPts val="600"/>
              </a:spcAft>
              <a:tabLst>
                <a:tab pos="457200" algn="l"/>
              </a:tabLst>
            </a:pPr>
            <a:r>
              <a:rPr lang="fr-FR" sz="2000" dirty="0">
                <a:solidFill>
                  <a:srgbClr val="002060"/>
                </a:solidFill>
              </a:rPr>
              <a:t>SPAW RAC and </a:t>
            </a:r>
            <a:r>
              <a:rPr lang="fr-FR" sz="2000" dirty="0" err="1">
                <a:solidFill>
                  <a:srgbClr val="002060"/>
                </a:solidFill>
              </a:rPr>
              <a:t>secretariat</a:t>
            </a:r>
            <a:r>
              <a:rPr lang="fr-FR" sz="2000" dirty="0">
                <a:solidFill>
                  <a:srgbClr val="002060"/>
                </a:solidFill>
              </a:rPr>
              <a:t> </a:t>
            </a:r>
            <a:r>
              <a:rPr lang="fr-FR" sz="2000" dirty="0" err="1">
                <a:solidFill>
                  <a:srgbClr val="002060"/>
                </a:solidFill>
              </a:rPr>
              <a:t>strenghten</a:t>
            </a:r>
            <a:r>
              <a:rPr lang="fr-FR" sz="2000" dirty="0">
                <a:solidFill>
                  <a:srgbClr val="002060"/>
                </a:solidFill>
              </a:rPr>
              <a:t> collaboration </a:t>
            </a:r>
            <a:r>
              <a:rPr lang="fr-FR" sz="2000" dirty="0" err="1">
                <a:solidFill>
                  <a:srgbClr val="002060"/>
                </a:solidFill>
              </a:rPr>
              <a:t>with</a:t>
            </a:r>
            <a:r>
              <a:rPr lang="fr-FR" sz="2000" dirty="0">
                <a:solidFill>
                  <a:srgbClr val="002060"/>
                </a:solidFill>
              </a:rPr>
              <a:t> WECAFC and GCFI and CRFM to support </a:t>
            </a:r>
            <a:r>
              <a:rPr lang="fr-FR" sz="2000" dirty="0" err="1">
                <a:solidFill>
                  <a:srgbClr val="002060"/>
                </a:solidFill>
              </a:rPr>
              <a:t>capacity</a:t>
            </a:r>
            <a:r>
              <a:rPr lang="fr-FR" sz="2000" dirty="0">
                <a:solidFill>
                  <a:srgbClr val="002060"/>
                </a:solidFill>
              </a:rPr>
              <a:t> building and communication and </a:t>
            </a:r>
            <a:r>
              <a:rPr lang="fr-FR" sz="2000" dirty="0" err="1">
                <a:solidFill>
                  <a:srgbClr val="002060"/>
                </a:solidFill>
              </a:rPr>
              <a:t>outreach</a:t>
            </a:r>
            <a:r>
              <a:rPr lang="fr-FR" sz="2000" dirty="0">
                <a:solidFill>
                  <a:srgbClr val="002060"/>
                </a:solidFill>
              </a:rPr>
              <a:t> efforts,</a:t>
            </a:r>
          </a:p>
          <a:p>
            <a:pPr marL="285750" lvl="1" indent="-285750" algn="just">
              <a:lnSpc>
                <a:spcPct val="110000"/>
              </a:lnSpc>
              <a:spcAft>
                <a:spcPts val="600"/>
              </a:spcAft>
              <a:tabLst>
                <a:tab pos="457200" algn="l"/>
              </a:tabLst>
            </a:pPr>
            <a:r>
              <a:rPr lang="fr-FR" sz="2000" dirty="0">
                <a:solidFill>
                  <a:srgbClr val="002060"/>
                </a:solidFill>
              </a:rPr>
              <a:t>SPAW </a:t>
            </a:r>
            <a:r>
              <a:rPr lang="fr-FR" sz="2000" dirty="0" err="1">
                <a:solidFill>
                  <a:srgbClr val="002060"/>
                </a:solidFill>
              </a:rPr>
              <a:t>species</a:t>
            </a:r>
            <a:r>
              <a:rPr lang="fr-FR" sz="2000" dirty="0">
                <a:solidFill>
                  <a:srgbClr val="002060"/>
                </a:solidFill>
              </a:rPr>
              <a:t> and PA WG </a:t>
            </a:r>
            <a:r>
              <a:rPr lang="fr-FR" sz="2000" dirty="0" err="1">
                <a:solidFill>
                  <a:srgbClr val="002060"/>
                </a:solidFill>
              </a:rPr>
              <a:t>consider</a:t>
            </a:r>
            <a:r>
              <a:rPr lang="fr-FR" sz="2000" dirty="0">
                <a:solidFill>
                  <a:srgbClr val="002060"/>
                </a:solidFill>
              </a:rPr>
              <a:t> </a:t>
            </a:r>
            <a:r>
              <a:rPr lang="fr-FR" sz="2000" dirty="0" err="1">
                <a:solidFill>
                  <a:srgbClr val="002060"/>
                </a:solidFill>
              </a:rPr>
              <a:t>opportunities</a:t>
            </a:r>
            <a:r>
              <a:rPr lang="fr-FR" sz="2000" dirty="0">
                <a:solidFill>
                  <a:srgbClr val="002060"/>
                </a:solidFill>
              </a:rPr>
              <a:t> to </a:t>
            </a:r>
            <a:r>
              <a:rPr lang="fr-FR" sz="2000" dirty="0" err="1">
                <a:solidFill>
                  <a:srgbClr val="002060"/>
                </a:solidFill>
              </a:rPr>
              <a:t>improve</a:t>
            </a:r>
            <a:r>
              <a:rPr lang="fr-FR" sz="2000" dirty="0">
                <a:solidFill>
                  <a:srgbClr val="002060"/>
                </a:solidFill>
              </a:rPr>
              <a:t> MPA management and protection for Nassau grouper</a:t>
            </a:r>
          </a:p>
        </p:txBody>
      </p:sp>
      <p:sp>
        <p:nvSpPr>
          <p:cNvPr id="4" name="Espace réservé du contenu 4">
            <a:extLst>
              <a:ext uri="{FF2B5EF4-FFF2-40B4-BE49-F238E27FC236}">
                <a16:creationId xmlns:a16="http://schemas.microsoft.com/office/drawing/2014/main" id="{B2492F78-AC32-D577-6447-E070886197A3}"/>
              </a:ext>
            </a:extLst>
          </p:cNvPr>
          <p:cNvSpPr txBox="1">
            <a:spLocks/>
          </p:cNvSpPr>
          <p:nvPr/>
        </p:nvSpPr>
        <p:spPr>
          <a:xfrm>
            <a:off x="158155" y="1893746"/>
            <a:ext cx="1620404"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tx2"/>
                </a:solidFill>
              </a:rPr>
              <a:t>Recommendations for conserving Nassau Grouper</a:t>
            </a:r>
            <a:endParaRPr lang="fr-FR" sz="900" dirty="0">
              <a:solidFill>
                <a:schemeClr val="tx2"/>
              </a:solidFill>
            </a:endParaRPr>
          </a:p>
          <a:p>
            <a:endParaRPr lang="fr-FR" sz="1100" dirty="0"/>
          </a:p>
          <a:p>
            <a:endParaRPr lang="fr-FR" sz="1100" dirty="0"/>
          </a:p>
        </p:txBody>
      </p:sp>
    </p:spTree>
    <p:extLst>
      <p:ext uri="{BB962C8B-B14F-4D97-AF65-F5344CB8AC3E}">
        <p14:creationId xmlns:p14="http://schemas.microsoft.com/office/powerpoint/2010/main" val="1809531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755CAB78-E9B0-AB81-18DF-EB7938AE831A}"/>
              </a:ext>
            </a:extLst>
          </p:cNvPr>
          <p:cNvSpPr>
            <a:spLocks noGrp="1"/>
          </p:cNvSpPr>
          <p:nvPr>
            <p:ph type="title"/>
          </p:nvPr>
        </p:nvSpPr>
        <p:spPr/>
        <p:txBody>
          <a:bodyPr/>
          <a:lstStyle/>
          <a:p>
            <a:r>
              <a:rPr lang="fr-FR" dirty="0" err="1"/>
              <a:t>Feed</a:t>
            </a:r>
            <a:r>
              <a:rPr lang="fr-FR" dirty="0"/>
              <a:t> back </a:t>
            </a:r>
            <a:r>
              <a:rPr lang="fr-FR" dirty="0" err="1"/>
              <a:t>from</a:t>
            </a:r>
            <a:r>
              <a:rPr lang="fr-FR" dirty="0"/>
              <a:t> experts</a:t>
            </a:r>
          </a:p>
        </p:txBody>
      </p:sp>
      <p:graphicFrame>
        <p:nvGraphicFramePr>
          <p:cNvPr id="2" name="Graphique 1">
            <a:extLst>
              <a:ext uri="{FF2B5EF4-FFF2-40B4-BE49-F238E27FC236}">
                <a16:creationId xmlns:a16="http://schemas.microsoft.com/office/drawing/2014/main" id="{C46AD666-C962-9582-EBE6-1F5F751E18D1}"/>
              </a:ext>
            </a:extLst>
          </p:cNvPr>
          <p:cNvGraphicFramePr>
            <a:graphicFrameLocks/>
          </p:cNvGraphicFramePr>
          <p:nvPr>
            <p:extLst>
              <p:ext uri="{D42A27DB-BD31-4B8C-83A1-F6EECF244321}">
                <p14:modId xmlns:p14="http://schemas.microsoft.com/office/powerpoint/2010/main" val="1673686189"/>
              </p:ext>
            </p:extLst>
          </p:nvPr>
        </p:nvGraphicFramePr>
        <p:xfrm>
          <a:off x="2646055" y="1690688"/>
          <a:ext cx="5850555" cy="3751882"/>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contenu 2">
            <a:extLst>
              <a:ext uri="{FF2B5EF4-FFF2-40B4-BE49-F238E27FC236}">
                <a16:creationId xmlns:a16="http://schemas.microsoft.com/office/drawing/2014/main" id="{A3EE2C92-D687-8A42-B628-AB58229DCF75}"/>
              </a:ext>
            </a:extLst>
          </p:cNvPr>
          <p:cNvSpPr>
            <a:spLocks noGrp="1"/>
          </p:cNvSpPr>
          <p:nvPr>
            <p:ph idx="1"/>
          </p:nvPr>
        </p:nvSpPr>
        <p:spPr>
          <a:xfrm>
            <a:off x="1722920" y="5211658"/>
            <a:ext cx="9803003" cy="1040586"/>
          </a:xfrm>
        </p:spPr>
        <p:txBody>
          <a:bodyPr>
            <a:normAutofit fontScale="92500" lnSpcReduction="20000"/>
          </a:bodyPr>
          <a:lstStyle/>
          <a:p>
            <a:pPr marL="285750" lvl="1" indent="-285750" algn="just">
              <a:lnSpc>
                <a:spcPct val="110000"/>
              </a:lnSpc>
              <a:spcAft>
                <a:spcPts val="600"/>
              </a:spcAft>
              <a:tabLst>
                <a:tab pos="457200" algn="l"/>
              </a:tabLst>
            </a:pPr>
            <a:endParaRPr lang="fr-FR" sz="2000" dirty="0">
              <a:solidFill>
                <a:srgbClr val="002060"/>
              </a:solidFill>
            </a:endParaRPr>
          </a:p>
          <a:p>
            <a:pPr marL="285750" lvl="1" indent="-285750" algn="just">
              <a:lnSpc>
                <a:spcPct val="110000"/>
              </a:lnSpc>
              <a:spcAft>
                <a:spcPts val="600"/>
              </a:spcAft>
              <a:tabLst>
                <a:tab pos="457200" algn="l"/>
              </a:tabLst>
            </a:pPr>
            <a:r>
              <a:rPr lang="fr-FR" sz="2000" dirty="0">
                <a:solidFill>
                  <a:srgbClr val="002060"/>
                </a:solidFill>
              </a:rPr>
              <a:t>General </a:t>
            </a:r>
            <a:r>
              <a:rPr lang="fr-FR" sz="2000" dirty="0" err="1">
                <a:solidFill>
                  <a:srgbClr val="002060"/>
                </a:solidFill>
              </a:rPr>
              <a:t>consideration</a:t>
            </a:r>
            <a:r>
              <a:rPr lang="fr-FR" sz="2000" dirty="0">
                <a:solidFill>
                  <a:srgbClr val="002060"/>
                </a:solidFill>
              </a:rPr>
              <a:t> : </a:t>
            </a:r>
            <a:r>
              <a:rPr lang="fr-FR" sz="2000" dirty="0" err="1">
                <a:solidFill>
                  <a:srgbClr val="002060"/>
                </a:solidFill>
              </a:rPr>
              <a:t>need</a:t>
            </a:r>
            <a:r>
              <a:rPr lang="fr-FR" sz="2000" dirty="0">
                <a:solidFill>
                  <a:srgbClr val="002060"/>
                </a:solidFill>
              </a:rPr>
              <a:t> for more </a:t>
            </a:r>
            <a:r>
              <a:rPr lang="fr-FR" sz="2000" dirty="0" err="1">
                <a:solidFill>
                  <a:srgbClr val="002060"/>
                </a:solidFill>
              </a:rPr>
              <a:t>diversity</a:t>
            </a:r>
            <a:r>
              <a:rPr lang="fr-FR" sz="2000" dirty="0">
                <a:solidFill>
                  <a:srgbClr val="002060"/>
                </a:solidFill>
              </a:rPr>
              <a:t> of experts (</a:t>
            </a:r>
            <a:r>
              <a:rPr lang="fr-FR" sz="2000" dirty="0" err="1">
                <a:solidFill>
                  <a:srgbClr val="002060"/>
                </a:solidFill>
              </a:rPr>
              <a:t>from</a:t>
            </a:r>
            <a:r>
              <a:rPr lang="fr-FR" sz="2000" dirty="0">
                <a:solidFill>
                  <a:srgbClr val="002060"/>
                </a:solidFill>
              </a:rPr>
              <a:t> more CP) and more </a:t>
            </a:r>
            <a:r>
              <a:rPr lang="fr-FR" sz="2000" dirty="0" err="1">
                <a:solidFill>
                  <a:srgbClr val="002060"/>
                </a:solidFill>
              </a:rPr>
              <a:t>objectivity</a:t>
            </a:r>
            <a:endParaRPr lang="fr-FR" sz="2000" dirty="0">
              <a:solidFill>
                <a:srgbClr val="002060"/>
              </a:solidFill>
            </a:endParaRPr>
          </a:p>
        </p:txBody>
      </p:sp>
    </p:spTree>
    <p:extLst>
      <p:ext uri="{BB962C8B-B14F-4D97-AF65-F5344CB8AC3E}">
        <p14:creationId xmlns:p14="http://schemas.microsoft.com/office/powerpoint/2010/main" val="3213151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52;p47">
            <a:extLst>
              <a:ext uri="{FF2B5EF4-FFF2-40B4-BE49-F238E27FC236}">
                <a16:creationId xmlns:a16="http://schemas.microsoft.com/office/drawing/2014/main" id="{7A58E7A0-9D58-6506-CB3E-69F28EC5332D}"/>
              </a:ext>
            </a:extLst>
          </p:cNvPr>
          <p:cNvPicPr/>
          <p:nvPr/>
        </p:nvPicPr>
        <p:blipFill>
          <a:blip r:embed="rId2"/>
          <a:stretch/>
        </p:blipFill>
        <p:spPr>
          <a:xfrm>
            <a:off x="3238200" y="2851200"/>
            <a:ext cx="5492160" cy="2338560"/>
          </a:xfrm>
          <a:prstGeom prst="rect">
            <a:avLst/>
          </a:prstGeom>
          <a:ln>
            <a:noFill/>
          </a:ln>
        </p:spPr>
      </p:pic>
      <p:pic>
        <p:nvPicPr>
          <p:cNvPr id="5" name="Google Shape;353;p47">
            <a:extLst>
              <a:ext uri="{FF2B5EF4-FFF2-40B4-BE49-F238E27FC236}">
                <a16:creationId xmlns:a16="http://schemas.microsoft.com/office/drawing/2014/main" id="{F32E668D-E8DB-9701-CF73-4FBC97A84CFD}"/>
              </a:ext>
            </a:extLst>
          </p:cNvPr>
          <p:cNvPicPr/>
          <p:nvPr/>
        </p:nvPicPr>
        <p:blipFill>
          <a:blip r:embed="rId3"/>
          <a:stretch/>
        </p:blipFill>
        <p:spPr>
          <a:xfrm>
            <a:off x="144000" y="2851200"/>
            <a:ext cx="2830680" cy="2338560"/>
          </a:xfrm>
          <a:prstGeom prst="rect">
            <a:avLst/>
          </a:prstGeom>
          <a:ln>
            <a:noFill/>
          </a:ln>
        </p:spPr>
      </p:pic>
      <p:pic>
        <p:nvPicPr>
          <p:cNvPr id="6" name="Google Shape;355;p47">
            <a:extLst>
              <a:ext uri="{FF2B5EF4-FFF2-40B4-BE49-F238E27FC236}">
                <a16:creationId xmlns:a16="http://schemas.microsoft.com/office/drawing/2014/main" id="{1753332C-6BB1-9F96-468F-9FDFC6CDA5D9}"/>
              </a:ext>
            </a:extLst>
          </p:cNvPr>
          <p:cNvPicPr/>
          <p:nvPr/>
        </p:nvPicPr>
        <p:blipFill>
          <a:blip r:embed="rId4"/>
          <a:srcRect r="-6920"/>
          <a:stretch/>
        </p:blipFill>
        <p:spPr>
          <a:xfrm>
            <a:off x="8909280" y="2851200"/>
            <a:ext cx="3508920" cy="2338560"/>
          </a:xfrm>
          <a:prstGeom prst="rect">
            <a:avLst/>
          </a:prstGeom>
          <a:ln>
            <a:noFill/>
          </a:ln>
        </p:spPr>
      </p:pic>
      <p:sp>
        <p:nvSpPr>
          <p:cNvPr id="7" name="Titre 4">
            <a:extLst>
              <a:ext uri="{FF2B5EF4-FFF2-40B4-BE49-F238E27FC236}">
                <a16:creationId xmlns:a16="http://schemas.microsoft.com/office/drawing/2014/main" id="{ADE3C2F1-683A-2C28-D0AE-35323DC9E032}"/>
              </a:ext>
            </a:extLst>
          </p:cNvPr>
          <p:cNvSpPr txBox="1">
            <a:spLocks/>
          </p:cNvSpPr>
          <p:nvPr/>
        </p:nvSpPr>
        <p:spPr>
          <a:xfrm>
            <a:off x="1397000" y="563088"/>
            <a:ext cx="98030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a:solidFill>
                  <a:schemeClr val="accent2">
                    <a:lumMod val="75000"/>
                  </a:schemeClr>
                </a:solidFill>
                <a:latin typeface="+mj-lt"/>
                <a:ea typeface="+mj-ea"/>
                <a:cs typeface="+mj-cs"/>
              </a:defRPr>
            </a:lvl1pPr>
          </a:lstStyle>
          <a:p>
            <a:r>
              <a:rPr lang="fr-FR"/>
              <a:t>Thank you for your attention</a:t>
            </a:r>
            <a:endParaRPr lang="fr-FR" dirty="0"/>
          </a:p>
        </p:txBody>
      </p:sp>
    </p:spTree>
    <p:extLst>
      <p:ext uri="{BB962C8B-B14F-4D97-AF65-F5344CB8AC3E}">
        <p14:creationId xmlns:p14="http://schemas.microsoft.com/office/powerpoint/2010/main" val="3897368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5DCEC2-1298-7E11-9DCF-374E59C6302D}"/>
              </a:ext>
            </a:extLst>
          </p:cNvPr>
          <p:cNvSpPr>
            <a:spLocks noGrp="1"/>
          </p:cNvSpPr>
          <p:nvPr>
            <p:ph type="title"/>
          </p:nvPr>
        </p:nvSpPr>
        <p:spPr/>
        <p:txBody>
          <a:bodyPr/>
          <a:lstStyle/>
          <a:p>
            <a:r>
              <a:rPr lang="fr-FR" dirty="0" err="1"/>
              <a:t>Working</a:t>
            </a:r>
            <a:r>
              <a:rPr lang="fr-FR" dirty="0"/>
              <a:t> groups</a:t>
            </a:r>
          </a:p>
        </p:txBody>
      </p:sp>
      <p:pic>
        <p:nvPicPr>
          <p:cNvPr id="5" name="Image 4">
            <a:extLst>
              <a:ext uri="{FF2B5EF4-FFF2-40B4-BE49-F238E27FC236}">
                <a16:creationId xmlns:a16="http://schemas.microsoft.com/office/drawing/2014/main" id="{BFE995EF-DC79-2BD3-CA20-878E1F408C94}"/>
              </a:ext>
            </a:extLst>
          </p:cNvPr>
          <p:cNvPicPr>
            <a:picLocks noChangeAspect="1"/>
          </p:cNvPicPr>
          <p:nvPr/>
        </p:nvPicPr>
        <p:blipFill>
          <a:blip r:embed="rId3"/>
          <a:stretch>
            <a:fillRect/>
          </a:stretch>
        </p:blipFill>
        <p:spPr>
          <a:xfrm>
            <a:off x="2389298" y="1971675"/>
            <a:ext cx="7846172" cy="2118004"/>
          </a:xfrm>
          <a:prstGeom prst="rect">
            <a:avLst/>
          </a:prstGeom>
        </p:spPr>
      </p:pic>
      <p:sp>
        <p:nvSpPr>
          <p:cNvPr id="6" name="ZoneTexte 5">
            <a:extLst>
              <a:ext uri="{FF2B5EF4-FFF2-40B4-BE49-F238E27FC236}">
                <a16:creationId xmlns:a16="http://schemas.microsoft.com/office/drawing/2014/main" id="{F6629366-0924-42BF-B8A6-2679FD1803D4}"/>
              </a:ext>
            </a:extLst>
          </p:cNvPr>
          <p:cNvSpPr txBox="1"/>
          <p:nvPr/>
        </p:nvSpPr>
        <p:spPr>
          <a:xfrm>
            <a:off x="799138" y="4886325"/>
            <a:ext cx="11392862" cy="369332"/>
          </a:xfrm>
          <a:prstGeom prst="rect">
            <a:avLst/>
          </a:prstGeom>
          <a:noFill/>
        </p:spPr>
        <p:txBody>
          <a:bodyPr wrap="none" rtlCol="0">
            <a:spAutoFit/>
          </a:bodyPr>
          <a:lstStyle/>
          <a:p>
            <a:r>
              <a:rPr lang="en-US" b="1" dirty="0">
                <a:solidFill>
                  <a:srgbClr val="002060"/>
                </a:solidFill>
              </a:rPr>
              <a:t>UNEP(DEPI)/CAR WG.42 INF. 12/Rev.1 </a:t>
            </a:r>
            <a:r>
              <a:rPr lang="en-US" dirty="0">
                <a:solidFill>
                  <a:srgbClr val="002060"/>
                </a:solidFill>
              </a:rPr>
              <a:t>Terms of Reference of the SPAW STAC Ad Hoc Working Groups </a:t>
            </a:r>
            <a:endParaRPr lang="fr-FR" dirty="0">
              <a:solidFill>
                <a:srgbClr val="002060"/>
              </a:solidFill>
            </a:endParaRPr>
          </a:p>
        </p:txBody>
      </p:sp>
      <p:sp>
        <p:nvSpPr>
          <p:cNvPr id="3" name="Espace réservé du contenu 4">
            <a:extLst>
              <a:ext uri="{FF2B5EF4-FFF2-40B4-BE49-F238E27FC236}">
                <a16:creationId xmlns:a16="http://schemas.microsoft.com/office/drawing/2014/main" id="{A9688B5A-30FC-717F-37AD-4B4D99FDE477}"/>
              </a:ext>
            </a:extLst>
          </p:cNvPr>
          <p:cNvSpPr>
            <a:spLocks noGrp="1"/>
          </p:cNvSpPr>
          <p:nvPr>
            <p:ph idx="1"/>
          </p:nvPr>
        </p:nvSpPr>
        <p:spPr>
          <a:xfrm>
            <a:off x="158154" y="1893746"/>
            <a:ext cx="1677795" cy="2992579"/>
          </a:xfrm>
        </p:spPr>
        <p:txBody>
          <a:bodyPr>
            <a:normAutofit/>
          </a:bodyPr>
          <a:lstStyle/>
          <a:p>
            <a:pPr marL="228600" indent="-228600">
              <a:buFont typeface="+mj-lt"/>
              <a:buAutoNum type="arabicPeriod"/>
            </a:pPr>
            <a:r>
              <a:rPr lang="fr-FR" sz="900" dirty="0"/>
              <a:t>Background and </a:t>
            </a:r>
            <a:r>
              <a:rPr lang="fr-FR" sz="900" dirty="0" err="1"/>
              <a:t>terms</a:t>
            </a:r>
            <a:r>
              <a:rPr lang="fr-FR" sz="900" dirty="0"/>
              <a:t> of </a:t>
            </a:r>
            <a:r>
              <a:rPr lang="fr-FR" sz="900" dirty="0" err="1"/>
              <a:t>reference</a:t>
            </a:r>
            <a:endParaRPr lang="fr-FR" sz="900" dirty="0"/>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321444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List of experts </a:t>
            </a:r>
            <a:endParaRPr lang="fr-GP" dirty="0"/>
          </a:p>
        </p:txBody>
      </p:sp>
      <p:pic>
        <p:nvPicPr>
          <p:cNvPr id="7" name="Image 6">
            <a:extLst>
              <a:ext uri="{FF2B5EF4-FFF2-40B4-BE49-F238E27FC236}">
                <a16:creationId xmlns:a16="http://schemas.microsoft.com/office/drawing/2014/main" id="{6B5B4196-C2A1-C588-C165-E6B48E15E647}"/>
              </a:ext>
            </a:extLst>
          </p:cNvPr>
          <p:cNvPicPr>
            <a:picLocks noChangeAspect="1"/>
          </p:cNvPicPr>
          <p:nvPr/>
        </p:nvPicPr>
        <p:blipFill>
          <a:blip r:embed="rId3"/>
          <a:stretch>
            <a:fillRect/>
          </a:stretch>
        </p:blipFill>
        <p:spPr>
          <a:xfrm>
            <a:off x="2304665" y="2025879"/>
            <a:ext cx="4589682" cy="2728311"/>
          </a:xfrm>
          <a:prstGeom prst="rect">
            <a:avLst/>
          </a:prstGeom>
        </p:spPr>
      </p:pic>
      <p:pic>
        <p:nvPicPr>
          <p:cNvPr id="9" name="Image 8">
            <a:extLst>
              <a:ext uri="{FF2B5EF4-FFF2-40B4-BE49-F238E27FC236}">
                <a16:creationId xmlns:a16="http://schemas.microsoft.com/office/drawing/2014/main" id="{E64FBEEB-01B6-BED1-84F2-FA11A2F8FC65}"/>
              </a:ext>
            </a:extLst>
          </p:cNvPr>
          <p:cNvPicPr>
            <a:picLocks noChangeAspect="1"/>
          </p:cNvPicPr>
          <p:nvPr/>
        </p:nvPicPr>
        <p:blipFill>
          <a:blip r:embed="rId4"/>
          <a:stretch>
            <a:fillRect/>
          </a:stretch>
        </p:blipFill>
        <p:spPr>
          <a:xfrm>
            <a:off x="7363063" y="2167564"/>
            <a:ext cx="4494293" cy="2163919"/>
          </a:xfrm>
          <a:prstGeom prst="rect">
            <a:avLst/>
          </a:prstGeom>
        </p:spPr>
      </p:pic>
      <p:sp>
        <p:nvSpPr>
          <p:cNvPr id="2" name="Espace réservé du contenu 4">
            <a:extLst>
              <a:ext uri="{FF2B5EF4-FFF2-40B4-BE49-F238E27FC236}">
                <a16:creationId xmlns:a16="http://schemas.microsoft.com/office/drawing/2014/main" id="{4513B97C-B03B-ED91-0D9D-23AC38AE0FAB}"/>
              </a:ext>
            </a:extLst>
          </p:cNvPr>
          <p:cNvSpPr>
            <a:spLocks noGrp="1"/>
          </p:cNvSpPr>
          <p:nvPr>
            <p:ph idx="1"/>
          </p:nvPr>
        </p:nvSpPr>
        <p:spPr>
          <a:xfrm>
            <a:off x="158154" y="1893746"/>
            <a:ext cx="1677795" cy="2992579"/>
          </a:xfrm>
        </p:spPr>
        <p:txBody>
          <a:bodyPr>
            <a:normAutofit/>
          </a:bodyPr>
          <a:lstStyle/>
          <a:p>
            <a:pPr marL="228600" indent="-228600">
              <a:buFont typeface="+mj-lt"/>
              <a:buAutoNum type="arabicPeriod"/>
            </a:pPr>
            <a:r>
              <a:rPr lang="fr-FR" sz="900" dirty="0"/>
              <a:t>Background and </a:t>
            </a:r>
            <a:r>
              <a:rPr lang="fr-FR" sz="900" dirty="0" err="1"/>
              <a:t>terms</a:t>
            </a:r>
            <a:r>
              <a:rPr lang="fr-FR" sz="900" dirty="0"/>
              <a:t> of </a:t>
            </a:r>
            <a:r>
              <a:rPr lang="fr-FR" sz="900" dirty="0" err="1"/>
              <a:t>reference</a:t>
            </a:r>
            <a:endParaRPr lang="fr-FR" sz="900" dirty="0"/>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87497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err="1"/>
              <a:t>Tasks</a:t>
            </a:r>
            <a:r>
              <a:rPr lang="fr-FR" dirty="0"/>
              <a:t> </a:t>
            </a:r>
            <a:r>
              <a:rPr lang="fr-FR" dirty="0" err="1"/>
              <a:t>defined</a:t>
            </a:r>
            <a:r>
              <a:rPr lang="fr-FR" dirty="0"/>
              <a:t> by STAC 9</a:t>
            </a:r>
            <a:endParaRPr lang="fr-GP" dirty="0"/>
          </a:p>
        </p:txBody>
      </p:sp>
      <p:sp>
        <p:nvSpPr>
          <p:cNvPr id="2" name="ZoneTexte 1">
            <a:extLst>
              <a:ext uri="{FF2B5EF4-FFF2-40B4-BE49-F238E27FC236}">
                <a16:creationId xmlns:a16="http://schemas.microsoft.com/office/drawing/2014/main" id="{AFEAD138-7AA6-2782-4BF6-C08B52302AFE}"/>
              </a:ext>
            </a:extLst>
          </p:cNvPr>
          <p:cNvSpPr txBox="1"/>
          <p:nvPr/>
        </p:nvSpPr>
        <p:spPr>
          <a:xfrm>
            <a:off x="2593883" y="1694638"/>
            <a:ext cx="8175408" cy="4798237"/>
          </a:xfrm>
          <a:prstGeom prst="rect">
            <a:avLst/>
          </a:prstGeom>
          <a:noFill/>
        </p:spPr>
        <p:txBody>
          <a:bodyPr wrap="square" rtlCol="0">
            <a:spAutoFit/>
          </a:bodyPr>
          <a:lstStyle/>
          <a:p>
            <a:pPr marL="285750" indent="-285750">
              <a:lnSpc>
                <a:spcPct val="80000"/>
              </a:lnSpc>
              <a:spcBef>
                <a:spcPts val="600"/>
              </a:spcBef>
              <a:buFont typeface="Wingdings 3" panose="05040102010807070707" pitchFamily="18" charset="2"/>
              <a:buChar char=""/>
            </a:pPr>
            <a:r>
              <a:rPr lang="en-US" sz="1400" b="1" dirty="0">
                <a:solidFill>
                  <a:srgbClr val="002060"/>
                </a:solidFill>
              </a:rPr>
              <a:t>Task 1</a:t>
            </a:r>
            <a:r>
              <a:rPr lang="en-US" sz="1400" dirty="0">
                <a:solidFill>
                  <a:srgbClr val="002060"/>
                </a:solidFill>
              </a:rPr>
              <a:t> : Review, evaluate, and provide recommendations on proposals from Contracting Parties to add </a:t>
            </a:r>
            <a:r>
              <a:rPr lang="en-US" sz="1400" b="1" dirty="0">
                <a:solidFill>
                  <a:srgbClr val="002060"/>
                </a:solidFill>
              </a:rPr>
              <a:t>new species </a:t>
            </a:r>
            <a:r>
              <a:rPr lang="en-US" sz="1400" dirty="0">
                <a:solidFill>
                  <a:srgbClr val="002060"/>
                </a:solidFill>
              </a:rPr>
              <a:t>to the SPAW Protocol Annexes </a:t>
            </a:r>
            <a:r>
              <a:rPr lang="en-US" sz="1400" b="1" dirty="0">
                <a:solidFill>
                  <a:srgbClr val="002060"/>
                </a:solidFill>
              </a:rPr>
              <a:t>or change the listing status</a:t>
            </a:r>
            <a:r>
              <a:rPr lang="en-US" sz="1400" dirty="0">
                <a:solidFill>
                  <a:srgbClr val="002060"/>
                </a:solidFill>
              </a:rPr>
              <a:t> of species currently on the Annexes.</a:t>
            </a:r>
          </a:p>
          <a:p>
            <a:pPr marL="285750" indent="-285750">
              <a:lnSpc>
                <a:spcPct val="80000"/>
              </a:lnSpc>
              <a:spcBef>
                <a:spcPts val="600"/>
              </a:spcBef>
              <a:buFont typeface="Wingdings 3" panose="05040102010807070707" pitchFamily="18" charset="2"/>
              <a:buChar char=""/>
            </a:pPr>
            <a:endParaRPr lang="en-US" sz="1400" dirty="0">
              <a:solidFill>
                <a:srgbClr val="002060"/>
              </a:solidFill>
            </a:endParaRPr>
          </a:p>
          <a:p>
            <a:pPr marL="285750" marR="0" indent="-285750">
              <a:lnSpc>
                <a:spcPct val="80000"/>
              </a:lnSpc>
              <a:spcBef>
                <a:spcPts val="600"/>
              </a:spcBef>
              <a:buFont typeface="Wingdings 3" panose="05040102010807070707" pitchFamily="18" charset="2"/>
              <a:buChar char=""/>
            </a:pPr>
            <a:r>
              <a:rPr lang="en-US" sz="1400" b="1" dirty="0">
                <a:solidFill>
                  <a:srgbClr val="002060"/>
                </a:solidFill>
              </a:rPr>
              <a:t>Task 2</a:t>
            </a:r>
            <a:r>
              <a:rPr lang="en-US" sz="1400" dirty="0">
                <a:solidFill>
                  <a:srgbClr val="002060"/>
                </a:solidFill>
              </a:rPr>
              <a:t>: </a:t>
            </a:r>
            <a:r>
              <a:rPr lang="en-US" sz="1400" b="1" dirty="0">
                <a:solidFill>
                  <a:srgbClr val="002060"/>
                </a:solidFill>
              </a:rPr>
              <a:t>Strengthen work on the conservation and management of species listed </a:t>
            </a:r>
            <a:r>
              <a:rPr lang="en-US" sz="1400" dirty="0">
                <a:solidFill>
                  <a:srgbClr val="002060"/>
                </a:solidFill>
              </a:rPr>
              <a:t>in the Annexes of the Protocol taking into account the recommendations in:</a:t>
            </a:r>
          </a:p>
          <a:p>
            <a:pPr marL="742950" lvl="1" indent="-285750">
              <a:lnSpc>
                <a:spcPct val="80000"/>
              </a:lnSpc>
              <a:spcBef>
                <a:spcPts val="600"/>
              </a:spcBef>
              <a:buFont typeface="Arial" panose="020B0604020202020204" pitchFamily="34" charset="0"/>
              <a:buChar char="•"/>
            </a:pPr>
            <a:r>
              <a:rPr lang="en-US" sz="1400" dirty="0">
                <a:solidFill>
                  <a:srgbClr val="002060"/>
                </a:solidFill>
              </a:rPr>
              <a:t>paragraphs 50-56 of UNEP(DEPI)/CAR WG.42/INF.24: recommendations of the species WG for and effective management of shark and ray species listed in Annex III; </a:t>
            </a:r>
          </a:p>
          <a:p>
            <a:pPr marL="742950" lvl="1" indent="-285750">
              <a:lnSpc>
                <a:spcPct val="80000"/>
              </a:lnSpc>
              <a:spcBef>
                <a:spcPts val="600"/>
              </a:spcBef>
              <a:buFont typeface="Arial" panose="020B0604020202020204" pitchFamily="34" charset="0"/>
              <a:buChar char="•"/>
            </a:pPr>
            <a:r>
              <a:rPr lang="en-US" sz="1400" dirty="0">
                <a:solidFill>
                  <a:srgbClr val="002060"/>
                </a:solidFill>
              </a:rPr>
              <a:t>paragraph 4 of UNEP(DEPI)/CAR WG.42/INF.25: recommendations of the species WG for preventing sawfish extinction, with a priority for the protection and recovery of small-tooth sawfish (</a:t>
            </a:r>
            <a:r>
              <a:rPr lang="en-US" sz="1400" dirty="0" err="1">
                <a:solidFill>
                  <a:srgbClr val="002060"/>
                </a:solidFill>
              </a:rPr>
              <a:t>Pristis</a:t>
            </a:r>
            <a:r>
              <a:rPr lang="en-US" sz="1400" dirty="0">
                <a:solidFill>
                  <a:srgbClr val="002060"/>
                </a:solidFill>
              </a:rPr>
              <a:t> pectinate, </a:t>
            </a:r>
            <a:r>
              <a:rPr lang="en-US" sz="1400" dirty="0" err="1">
                <a:solidFill>
                  <a:srgbClr val="002060"/>
                </a:solidFill>
              </a:rPr>
              <a:t>Annexe</a:t>
            </a:r>
            <a:r>
              <a:rPr lang="en-US" sz="1400" dirty="0">
                <a:solidFill>
                  <a:srgbClr val="002060"/>
                </a:solidFill>
              </a:rPr>
              <a:t> II) and large-tooth sawfish (</a:t>
            </a:r>
            <a:r>
              <a:rPr lang="en-US" sz="1400" dirty="0" err="1">
                <a:solidFill>
                  <a:srgbClr val="002060"/>
                </a:solidFill>
              </a:rPr>
              <a:t>Pristis</a:t>
            </a:r>
            <a:r>
              <a:rPr lang="en-US" sz="1400" dirty="0">
                <a:solidFill>
                  <a:srgbClr val="002060"/>
                </a:solidFill>
              </a:rPr>
              <a:t> </a:t>
            </a:r>
            <a:r>
              <a:rPr lang="en-US" sz="1400" dirty="0" err="1">
                <a:solidFill>
                  <a:srgbClr val="002060"/>
                </a:solidFill>
              </a:rPr>
              <a:t>pristis</a:t>
            </a:r>
            <a:r>
              <a:rPr lang="en-US" sz="1400" dirty="0">
                <a:solidFill>
                  <a:srgbClr val="002060"/>
                </a:solidFill>
              </a:rPr>
              <a:t>, </a:t>
            </a:r>
            <a:r>
              <a:rPr lang="en-US" sz="1400" dirty="0" err="1">
                <a:solidFill>
                  <a:srgbClr val="002060"/>
                </a:solidFill>
              </a:rPr>
              <a:t>Annexe</a:t>
            </a:r>
            <a:r>
              <a:rPr lang="en-US" sz="1400" dirty="0">
                <a:solidFill>
                  <a:srgbClr val="002060"/>
                </a:solidFill>
              </a:rPr>
              <a:t> II); </a:t>
            </a:r>
          </a:p>
          <a:p>
            <a:pPr marL="742950" lvl="1" indent="-285750">
              <a:lnSpc>
                <a:spcPct val="80000"/>
              </a:lnSpc>
              <a:spcBef>
                <a:spcPts val="600"/>
              </a:spcBef>
              <a:buFont typeface="Arial" panose="020B0604020202020204" pitchFamily="34" charset="0"/>
              <a:buChar char="•"/>
            </a:pPr>
            <a:r>
              <a:rPr lang="fr-FR" sz="1400" dirty="0" err="1">
                <a:solidFill>
                  <a:srgbClr val="002060"/>
                </a:solidFill>
              </a:rPr>
              <a:t>paragraphs</a:t>
            </a:r>
            <a:r>
              <a:rPr lang="fr-FR" sz="1400" dirty="0">
                <a:solidFill>
                  <a:srgbClr val="002060"/>
                </a:solidFill>
              </a:rPr>
              <a:t> 8-10 of UNEP(DEPI)/CAR WG.42/INF.38: </a:t>
            </a:r>
            <a:r>
              <a:rPr lang="fr-FR" sz="1400" dirty="0" err="1">
                <a:solidFill>
                  <a:srgbClr val="002060"/>
                </a:solidFill>
              </a:rPr>
              <a:t>recommendations</a:t>
            </a:r>
            <a:r>
              <a:rPr lang="fr-FR" sz="1400" dirty="0">
                <a:solidFill>
                  <a:srgbClr val="002060"/>
                </a:solidFill>
              </a:rPr>
              <a:t> of the </a:t>
            </a:r>
            <a:r>
              <a:rPr lang="fr-FR" sz="1400" dirty="0" err="1">
                <a:solidFill>
                  <a:srgbClr val="002060"/>
                </a:solidFill>
              </a:rPr>
              <a:t>species</a:t>
            </a:r>
            <a:r>
              <a:rPr lang="fr-FR" sz="1400" dirty="0">
                <a:solidFill>
                  <a:srgbClr val="002060"/>
                </a:solidFill>
              </a:rPr>
              <a:t> WG for </a:t>
            </a:r>
            <a:r>
              <a:rPr lang="fr-FR" sz="1400" dirty="0" err="1">
                <a:solidFill>
                  <a:srgbClr val="002060"/>
                </a:solidFill>
              </a:rPr>
              <a:t>conserving</a:t>
            </a:r>
            <a:r>
              <a:rPr lang="fr-FR" sz="1400" dirty="0">
                <a:solidFill>
                  <a:srgbClr val="002060"/>
                </a:solidFill>
              </a:rPr>
              <a:t> the Nassau Grouper (</a:t>
            </a:r>
            <a:r>
              <a:rPr lang="fr-FR" sz="1400" dirty="0" err="1">
                <a:solidFill>
                  <a:srgbClr val="002060"/>
                </a:solidFill>
              </a:rPr>
              <a:t>Epinephelus</a:t>
            </a:r>
            <a:r>
              <a:rPr lang="fr-FR" sz="1400" dirty="0">
                <a:solidFill>
                  <a:srgbClr val="002060"/>
                </a:solidFill>
              </a:rPr>
              <a:t> </a:t>
            </a:r>
            <a:r>
              <a:rPr lang="fr-FR" sz="1400" dirty="0" err="1">
                <a:solidFill>
                  <a:srgbClr val="002060"/>
                </a:solidFill>
              </a:rPr>
              <a:t>striatus</a:t>
            </a:r>
            <a:r>
              <a:rPr lang="fr-FR" sz="1400" dirty="0">
                <a:solidFill>
                  <a:srgbClr val="002060"/>
                </a:solidFill>
              </a:rPr>
              <a:t>, Annex III); </a:t>
            </a:r>
          </a:p>
          <a:p>
            <a:pPr marL="742950" lvl="1" indent="-285750">
              <a:lnSpc>
                <a:spcPct val="80000"/>
              </a:lnSpc>
              <a:spcBef>
                <a:spcPts val="600"/>
              </a:spcBef>
              <a:buFont typeface="Arial" panose="020B0604020202020204" pitchFamily="34" charset="0"/>
              <a:buChar char="•"/>
            </a:pPr>
            <a:r>
              <a:rPr lang="en-US" sz="1400" dirty="0">
                <a:solidFill>
                  <a:srgbClr val="002060"/>
                </a:solidFill>
              </a:rPr>
              <a:t>paragraph 8 of UNEP(DEPI)/CAR WG.42/INF.39: recommendations of the species WG for the protection and Recovery of Caribbean Sea Turtles (</a:t>
            </a:r>
            <a:r>
              <a:rPr lang="en-US" sz="1400" dirty="0" err="1">
                <a:solidFill>
                  <a:srgbClr val="002060"/>
                </a:solidFill>
              </a:rPr>
              <a:t>Annexe</a:t>
            </a:r>
            <a:r>
              <a:rPr lang="en-US" sz="1400" dirty="0">
                <a:solidFill>
                  <a:srgbClr val="002060"/>
                </a:solidFill>
              </a:rPr>
              <a:t> II); </a:t>
            </a:r>
          </a:p>
          <a:p>
            <a:pPr marL="742950" lvl="1" indent="-285750">
              <a:lnSpc>
                <a:spcPct val="80000"/>
              </a:lnSpc>
              <a:spcBef>
                <a:spcPts val="600"/>
              </a:spcBef>
              <a:buFont typeface="Wingdings 3" panose="05040102010807070707" pitchFamily="18" charset="2"/>
              <a:buChar char=""/>
            </a:pPr>
            <a:endParaRPr lang="en-US" sz="1400" dirty="0">
              <a:solidFill>
                <a:srgbClr val="002060"/>
              </a:solidFill>
            </a:endParaRPr>
          </a:p>
          <a:p>
            <a:pPr marL="285750" lvl="1" indent="-285750">
              <a:lnSpc>
                <a:spcPct val="80000"/>
              </a:lnSpc>
              <a:spcBef>
                <a:spcPts val="600"/>
              </a:spcBef>
              <a:buFont typeface="Wingdings 3" panose="05040102010807070707" pitchFamily="18" charset="2"/>
              <a:buChar char=""/>
            </a:pPr>
            <a:r>
              <a:rPr lang="en-US" sz="1400" b="1" dirty="0">
                <a:solidFill>
                  <a:srgbClr val="002060"/>
                </a:solidFill>
              </a:rPr>
              <a:t>Task 3</a:t>
            </a:r>
            <a:r>
              <a:rPr lang="en-US" sz="1400" dirty="0">
                <a:solidFill>
                  <a:srgbClr val="002060"/>
                </a:solidFill>
              </a:rPr>
              <a:t>: </a:t>
            </a:r>
            <a:r>
              <a:rPr lang="en-US" sz="1400" b="1" dirty="0">
                <a:solidFill>
                  <a:srgbClr val="002060"/>
                </a:solidFill>
              </a:rPr>
              <a:t>Revise and update the MMAP</a:t>
            </a:r>
            <a:r>
              <a:rPr lang="en-US" sz="1400" dirty="0">
                <a:solidFill>
                  <a:srgbClr val="002060"/>
                </a:solidFill>
              </a:rPr>
              <a:t>, considering new information and developments since 2008, including the “Scientific and Technical Analysis of the Implementation of the Action Plan for the Conservation of Marine Mammals (MMAP) in the Wider Caribbean,” and present the updated MMAP to STAC10 for its review and consideration.</a:t>
            </a:r>
          </a:p>
          <a:p>
            <a:pPr marL="742950" lvl="1" indent="-285750">
              <a:lnSpc>
                <a:spcPct val="80000"/>
              </a:lnSpc>
              <a:spcBef>
                <a:spcPts val="600"/>
              </a:spcBef>
              <a:buFont typeface="Wingdings 3" panose="05040102010807070707" pitchFamily="18" charset="2"/>
              <a:buChar char=""/>
            </a:pPr>
            <a:endParaRPr lang="en-US" sz="1400" dirty="0">
              <a:solidFill>
                <a:schemeClr val="accent3"/>
              </a:solidFill>
            </a:endParaRPr>
          </a:p>
        </p:txBody>
      </p:sp>
      <p:sp>
        <p:nvSpPr>
          <p:cNvPr id="3" name="Espace réservé du contenu 4">
            <a:extLst>
              <a:ext uri="{FF2B5EF4-FFF2-40B4-BE49-F238E27FC236}">
                <a16:creationId xmlns:a16="http://schemas.microsoft.com/office/drawing/2014/main" id="{A5CE814F-4CD0-360E-0DF2-ADEC09802081}"/>
              </a:ext>
            </a:extLst>
          </p:cNvPr>
          <p:cNvSpPr>
            <a:spLocks noGrp="1"/>
          </p:cNvSpPr>
          <p:nvPr>
            <p:ph idx="1"/>
          </p:nvPr>
        </p:nvSpPr>
        <p:spPr>
          <a:xfrm>
            <a:off x="158154" y="1893746"/>
            <a:ext cx="1677795" cy="2992579"/>
          </a:xfrm>
        </p:spPr>
        <p:txBody>
          <a:bodyPr>
            <a:normAutofit/>
          </a:bodyPr>
          <a:lstStyle/>
          <a:p>
            <a:pPr marL="228600" indent="-228600">
              <a:buFont typeface="+mj-lt"/>
              <a:buAutoNum type="arabicPeriod"/>
            </a:pPr>
            <a:r>
              <a:rPr lang="fr-FR" sz="900" dirty="0"/>
              <a:t>Background and </a:t>
            </a:r>
            <a:r>
              <a:rPr lang="fr-FR" sz="900" dirty="0" err="1"/>
              <a:t>terms</a:t>
            </a:r>
            <a:r>
              <a:rPr lang="fr-FR" sz="900" dirty="0"/>
              <a:t> of </a:t>
            </a:r>
            <a:r>
              <a:rPr lang="fr-FR" sz="900" dirty="0" err="1"/>
              <a:t>reference</a:t>
            </a:r>
            <a:endParaRPr lang="fr-FR" sz="900" dirty="0"/>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589098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40BCBB0-C3A4-D6FF-1DB0-9E3C1CE04A23}"/>
              </a:ext>
            </a:extLst>
          </p:cNvPr>
          <p:cNvSpPr>
            <a:spLocks noGrp="1"/>
          </p:cNvSpPr>
          <p:nvPr>
            <p:ph type="title"/>
          </p:nvPr>
        </p:nvSpPr>
        <p:spPr/>
        <p:txBody>
          <a:bodyPr/>
          <a:lstStyle/>
          <a:p>
            <a:r>
              <a:rPr lang="fr-FR" dirty="0"/>
              <a:t>Timeline and </a:t>
            </a:r>
            <a:r>
              <a:rPr lang="fr-FR" dirty="0" err="1"/>
              <a:t>general</a:t>
            </a:r>
            <a:r>
              <a:rPr lang="fr-FR" dirty="0"/>
              <a:t> </a:t>
            </a:r>
            <a:r>
              <a:rPr lang="fr-FR" dirty="0" err="1"/>
              <a:t>functioning</a:t>
            </a:r>
            <a:endParaRPr lang="fr-GP" dirty="0"/>
          </a:p>
        </p:txBody>
      </p:sp>
      <p:pic>
        <p:nvPicPr>
          <p:cNvPr id="3" name="Image 2">
            <a:extLst>
              <a:ext uri="{FF2B5EF4-FFF2-40B4-BE49-F238E27FC236}">
                <a16:creationId xmlns:a16="http://schemas.microsoft.com/office/drawing/2014/main" id="{7D5A40CC-C448-7B37-FE70-496C806AC4A2}"/>
              </a:ext>
            </a:extLst>
          </p:cNvPr>
          <p:cNvPicPr/>
          <p:nvPr/>
        </p:nvPicPr>
        <p:blipFill>
          <a:blip r:embed="rId3"/>
          <a:stretch/>
        </p:blipFill>
        <p:spPr>
          <a:xfrm>
            <a:off x="2914022" y="1690688"/>
            <a:ext cx="8468474" cy="3807313"/>
          </a:xfrm>
          <a:prstGeom prst="rect">
            <a:avLst/>
          </a:prstGeom>
          <a:ln>
            <a:noFill/>
          </a:ln>
        </p:spPr>
      </p:pic>
      <p:sp>
        <p:nvSpPr>
          <p:cNvPr id="2" name="Espace réservé du contenu 4">
            <a:extLst>
              <a:ext uri="{FF2B5EF4-FFF2-40B4-BE49-F238E27FC236}">
                <a16:creationId xmlns:a16="http://schemas.microsoft.com/office/drawing/2014/main" id="{2194A2D3-2F97-757A-B02C-6E1915AAD7FD}"/>
              </a:ext>
            </a:extLst>
          </p:cNvPr>
          <p:cNvSpPr>
            <a:spLocks noGrp="1"/>
          </p:cNvSpPr>
          <p:nvPr>
            <p:ph idx="1"/>
          </p:nvPr>
        </p:nvSpPr>
        <p:spPr>
          <a:xfrm>
            <a:off x="158154" y="1893746"/>
            <a:ext cx="1677795" cy="2992579"/>
          </a:xfrm>
        </p:spPr>
        <p:txBody>
          <a:bodyPr>
            <a:normAutofit/>
          </a:bodyPr>
          <a:lstStyle/>
          <a:p>
            <a:pPr marL="228600" indent="-228600">
              <a:buFont typeface="+mj-lt"/>
              <a:buAutoNum type="arabicPeriod"/>
            </a:pPr>
            <a:r>
              <a:rPr lang="fr-FR" sz="900" dirty="0"/>
              <a:t>Background and </a:t>
            </a:r>
            <a:r>
              <a:rPr lang="fr-FR" sz="900" dirty="0" err="1"/>
              <a:t>terms</a:t>
            </a:r>
            <a:r>
              <a:rPr lang="fr-FR" sz="900" dirty="0"/>
              <a:t> of </a:t>
            </a:r>
            <a:r>
              <a:rPr lang="fr-FR" sz="900" dirty="0" err="1"/>
              <a:t>reference</a:t>
            </a:r>
            <a:endParaRPr lang="fr-FR" sz="900" dirty="0"/>
          </a:p>
          <a:p>
            <a:pPr marL="228600" indent="-228600">
              <a:buFont typeface="+mj-lt"/>
              <a:buAutoNum type="arabicPeriod"/>
            </a:pPr>
            <a:r>
              <a:rPr lang="fr-FR" sz="900" dirty="0" err="1">
                <a:solidFill>
                  <a:schemeClr val="bg2">
                    <a:lumMod val="75000"/>
                  </a:schemeClr>
                </a:solidFill>
              </a:rPr>
              <a:t>species</a:t>
            </a:r>
            <a:r>
              <a:rPr lang="fr-FR" sz="900" dirty="0">
                <a:solidFill>
                  <a:schemeClr val="bg2">
                    <a:lumMod val="75000"/>
                  </a:schemeClr>
                </a:solidFill>
              </a:rPr>
              <a:t> </a:t>
            </a:r>
            <a:r>
              <a:rPr lang="fr-FR" sz="900" dirty="0" err="1">
                <a:solidFill>
                  <a:schemeClr val="bg2">
                    <a:lumMod val="75000"/>
                  </a:schemeClr>
                </a:solidFill>
              </a:rPr>
              <a:t>proposals</a:t>
            </a:r>
            <a:r>
              <a:rPr lang="fr-FR" sz="900" dirty="0">
                <a:solidFill>
                  <a:schemeClr val="bg2">
                    <a:lumMod val="75000"/>
                  </a:schemeClr>
                </a:solidFill>
              </a:rPr>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2446832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B3917-4E55-DF8F-4851-B135E0850F25}"/>
              </a:ext>
            </a:extLst>
          </p:cNvPr>
          <p:cNvSpPr>
            <a:spLocks noGrp="1"/>
          </p:cNvSpPr>
          <p:nvPr>
            <p:ph type="title"/>
          </p:nvPr>
        </p:nvSpPr>
        <p:spPr/>
        <p:txBody>
          <a:bodyPr>
            <a:noAutofit/>
          </a:bodyPr>
          <a:lstStyle/>
          <a:p>
            <a:r>
              <a:rPr lang="en-US" sz="3200" dirty="0"/>
              <a:t>Revised criteria for the listing of species in the Annexes of the SPAW Protocol (2014)</a:t>
            </a:r>
            <a:br>
              <a:rPr lang="en-US" sz="3200" dirty="0"/>
            </a:br>
            <a:endParaRPr lang="fr-FR" sz="3200" dirty="0"/>
          </a:p>
        </p:txBody>
      </p:sp>
      <p:sp>
        <p:nvSpPr>
          <p:cNvPr id="3" name="Espace réservé du contenu 2">
            <a:extLst>
              <a:ext uri="{FF2B5EF4-FFF2-40B4-BE49-F238E27FC236}">
                <a16:creationId xmlns:a16="http://schemas.microsoft.com/office/drawing/2014/main" id="{70CB069D-02D0-B235-A164-4EBAD0758CE5}"/>
              </a:ext>
            </a:extLst>
          </p:cNvPr>
          <p:cNvSpPr>
            <a:spLocks noGrp="1"/>
          </p:cNvSpPr>
          <p:nvPr>
            <p:ph idx="1"/>
          </p:nvPr>
        </p:nvSpPr>
        <p:spPr>
          <a:xfrm>
            <a:off x="1949660" y="1690688"/>
            <a:ext cx="9803004" cy="4351338"/>
          </a:xfrm>
        </p:spPr>
        <p:txBody>
          <a:bodyPr>
            <a:normAutofit lnSpcReduction="10000"/>
          </a:bodyPr>
          <a:lstStyle/>
          <a:p>
            <a:pPr marR="0" algn="l" rtl="0"/>
            <a:r>
              <a:rPr lang="en-US" sz="1800" b="0" i="0" u="none" strike="noStrike" baseline="0" dirty="0">
                <a:solidFill>
                  <a:srgbClr val="000000"/>
                </a:solidFill>
                <a:latin typeface="Times New Roman" panose="02020603050405020304" pitchFamily="18" charset="0"/>
              </a:rPr>
              <a:t>Criterion #1. Factors for the scientific evaluation of the threatened or endangered status of the proposed specie: aspects of population dynamics, conditions clearly increasing the vulnerability of the species, and the importance of the species to the maintenance of fragile or vulnerable ecosystems.</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#2. When evaluation of the factors enumerated above clearly indicates that a species is threatened or endangered, the lack of full scientific certainty about the exact status of the species is not to prevent the listing of the species on the appropriate annex.</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#4. Application of the IUCN criteria in a regional (Caribbean)context</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#5. Subject of local or international trade, regulated under CITES or other instruments.</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#6. Importance and usefulness of regional cooperative efforts on the protection and recovery of the species.</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#8 In the case of Annex III, higher taxa can also be used to simplify the list.</a:t>
            </a:r>
            <a:endParaRPr lang="en-US" sz="1800" b="0" i="0" u="none" strike="noStrike" baseline="0" dirty="0">
              <a:solidFill>
                <a:prstClr val="black"/>
              </a:solidFill>
              <a:latin typeface="Arial" panose="020B0604020202020204" pitchFamily="34" charset="0"/>
            </a:endParaRPr>
          </a:p>
          <a:p>
            <a:pPr marR="0" algn="l" rtl="0"/>
            <a:r>
              <a:rPr lang="en-US" sz="1800" b="0" i="0" u="none" strike="noStrike" baseline="0" dirty="0">
                <a:solidFill>
                  <a:srgbClr val="000000"/>
                </a:solidFill>
                <a:latin typeface="Times New Roman" panose="02020603050405020304" pitchFamily="18" charset="0"/>
              </a:rPr>
              <a:t>#10 species essential to the maintenance of such fragile and vulnerable ecosystems/</a:t>
            </a:r>
            <a:r>
              <a:rPr lang="en-US" sz="1800" b="0" i="0" u="none" strike="noStrike" baseline="0" dirty="0" err="1">
                <a:solidFill>
                  <a:srgbClr val="000000"/>
                </a:solidFill>
                <a:latin typeface="Times New Roman" panose="02020603050405020304" pitchFamily="18" charset="0"/>
              </a:rPr>
              <a:t>habitatsmay</a:t>
            </a:r>
            <a:r>
              <a:rPr lang="en-US" sz="1800" b="0" i="0" u="none" strike="noStrike" baseline="0" dirty="0">
                <a:solidFill>
                  <a:srgbClr val="000000"/>
                </a:solidFill>
                <a:latin typeface="Times New Roman" panose="02020603050405020304" pitchFamily="18" charset="0"/>
              </a:rPr>
              <a:t> be listed if the listing of such species is felt to be an "appropriate measure to ensure the protection and recovery" of such ecosystems/habitats</a:t>
            </a:r>
            <a:endParaRPr lang="en-US" sz="1800" b="0" i="0" u="none" strike="noStrike" baseline="0" dirty="0">
              <a:solidFill>
                <a:prstClr val="black"/>
              </a:solidFill>
              <a:latin typeface="Arial" panose="020B0604020202020204" pitchFamily="34" charset="0"/>
            </a:endParaRPr>
          </a:p>
          <a:p>
            <a:endParaRPr lang="fr-FR" dirty="0"/>
          </a:p>
        </p:txBody>
      </p:sp>
      <p:sp>
        <p:nvSpPr>
          <p:cNvPr id="4" name="Espace réservé du contenu 4">
            <a:extLst>
              <a:ext uri="{FF2B5EF4-FFF2-40B4-BE49-F238E27FC236}">
                <a16:creationId xmlns:a16="http://schemas.microsoft.com/office/drawing/2014/main" id="{7FAA5F5C-26AB-5BC5-D77B-445423500CFB}"/>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104206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7035B9-35B5-58A4-8024-C08923A74522}"/>
              </a:ext>
            </a:extLst>
          </p:cNvPr>
          <p:cNvSpPr>
            <a:spLocks noGrp="1"/>
          </p:cNvSpPr>
          <p:nvPr>
            <p:ph type="title"/>
          </p:nvPr>
        </p:nvSpPr>
        <p:spPr/>
        <p:txBody>
          <a:bodyPr/>
          <a:lstStyle/>
          <a:p>
            <a:r>
              <a:rPr lang="fr-FR" dirty="0"/>
              <a:t>2- </a:t>
            </a:r>
            <a:r>
              <a:rPr lang="fr-FR" dirty="0" err="1"/>
              <a:t>species</a:t>
            </a:r>
            <a:r>
              <a:rPr lang="fr-FR" dirty="0"/>
              <a:t> </a:t>
            </a:r>
            <a:r>
              <a:rPr lang="fr-FR" dirty="0" err="1"/>
              <a:t>proposals</a:t>
            </a:r>
            <a:endParaRPr lang="fr-FR" dirty="0"/>
          </a:p>
        </p:txBody>
      </p:sp>
      <p:sp>
        <p:nvSpPr>
          <p:cNvPr id="3" name="Espace réservé du contenu 2">
            <a:extLst>
              <a:ext uri="{FF2B5EF4-FFF2-40B4-BE49-F238E27FC236}">
                <a16:creationId xmlns:a16="http://schemas.microsoft.com/office/drawing/2014/main" id="{35F81F8E-6A4B-8F0E-DFFE-8ADEB28038F6}"/>
              </a:ext>
            </a:extLst>
          </p:cNvPr>
          <p:cNvSpPr>
            <a:spLocks noGrp="1"/>
          </p:cNvSpPr>
          <p:nvPr>
            <p:ph idx="1"/>
          </p:nvPr>
        </p:nvSpPr>
        <p:spPr>
          <a:xfrm>
            <a:off x="1835949" y="1690688"/>
            <a:ext cx="9803004" cy="4351338"/>
          </a:xfrm>
        </p:spPr>
        <p:txBody>
          <a:bodyPr>
            <a:normAutofit lnSpcReduction="10000"/>
          </a:bodyPr>
          <a:lstStyle/>
          <a:p>
            <a:pPr marL="285750" lvl="1" indent="-285750">
              <a:lnSpc>
                <a:spcPct val="90000"/>
              </a:lnSpc>
            </a:pPr>
            <a:r>
              <a:rPr lang="en-US" dirty="0">
                <a:solidFill>
                  <a:srgbClr val="002060"/>
                </a:solidFill>
              </a:rPr>
              <a:t>Inclusion of all Parrot Fishes (Perciformes: </a:t>
            </a:r>
            <a:r>
              <a:rPr lang="en-US" dirty="0" err="1">
                <a:solidFill>
                  <a:srgbClr val="002060"/>
                </a:solidFill>
              </a:rPr>
              <a:t>Scaridae</a:t>
            </a:r>
            <a:r>
              <a:rPr lang="en-US" dirty="0">
                <a:solidFill>
                  <a:srgbClr val="002060"/>
                </a:solidFill>
              </a:rPr>
              <a:t>) in Annex III of the SPAW Protocol </a:t>
            </a:r>
          </a:p>
          <a:p>
            <a:pPr marL="0" lvl="1" indent="0">
              <a:lnSpc>
                <a:spcPct val="90000"/>
              </a:lnSpc>
              <a:buNone/>
            </a:pPr>
            <a:endParaRPr lang="fr-FR" b="1" dirty="0">
              <a:solidFill>
                <a:srgbClr val="002060"/>
              </a:solidFill>
            </a:endParaRPr>
          </a:p>
          <a:p>
            <a:pPr marL="285750" lvl="1" indent="-285750">
              <a:lnSpc>
                <a:spcPct val="90000"/>
              </a:lnSpc>
            </a:pPr>
            <a:r>
              <a:rPr lang="en-US" dirty="0" err="1">
                <a:solidFill>
                  <a:srgbClr val="002060"/>
                </a:solidFill>
              </a:rPr>
              <a:t>Uplisting</a:t>
            </a:r>
            <a:r>
              <a:rPr lang="en-US" dirty="0">
                <a:solidFill>
                  <a:srgbClr val="002060"/>
                </a:solidFill>
              </a:rPr>
              <a:t> of Oceanic whitetip shark (Carcharhinus </a:t>
            </a:r>
            <a:r>
              <a:rPr lang="en-US" dirty="0" err="1">
                <a:solidFill>
                  <a:srgbClr val="002060"/>
                </a:solidFill>
              </a:rPr>
              <a:t>longimanus</a:t>
            </a:r>
            <a:r>
              <a:rPr lang="en-US" dirty="0">
                <a:solidFill>
                  <a:srgbClr val="002060"/>
                </a:solidFill>
              </a:rPr>
              <a:t>) from Annex III to Annex II of the SPAW protocol </a:t>
            </a:r>
          </a:p>
          <a:p>
            <a:pPr marL="285750" lvl="1" indent="-285750">
              <a:lnSpc>
                <a:spcPct val="90000"/>
              </a:lnSpc>
            </a:pPr>
            <a:endParaRPr lang="fr-FR" dirty="0">
              <a:solidFill>
                <a:srgbClr val="002060"/>
              </a:solidFill>
            </a:endParaRPr>
          </a:p>
          <a:p>
            <a:pPr marL="285750" lvl="1" indent="-285750">
              <a:lnSpc>
                <a:spcPct val="90000"/>
              </a:lnSpc>
            </a:pPr>
            <a:r>
              <a:rPr lang="en-US" dirty="0" err="1">
                <a:solidFill>
                  <a:srgbClr val="002060"/>
                </a:solidFill>
              </a:rPr>
              <a:t>Uplisting</a:t>
            </a:r>
            <a:r>
              <a:rPr lang="en-US" dirty="0">
                <a:solidFill>
                  <a:srgbClr val="002060"/>
                </a:solidFill>
              </a:rPr>
              <a:t> of the whale shark (Rhincodon typus) ) from Annex III to Annex II of the SPAW Protocol </a:t>
            </a:r>
          </a:p>
          <a:p>
            <a:pPr marL="285750" lvl="1" indent="-285750">
              <a:lnSpc>
                <a:spcPct val="90000"/>
              </a:lnSpc>
            </a:pPr>
            <a:endParaRPr lang="fr-FR" dirty="0">
              <a:solidFill>
                <a:srgbClr val="002060"/>
              </a:solidFill>
            </a:endParaRPr>
          </a:p>
          <a:p>
            <a:pPr marL="285750" lvl="1" indent="-285750">
              <a:lnSpc>
                <a:spcPct val="90000"/>
              </a:lnSpc>
            </a:pPr>
            <a:r>
              <a:rPr lang="en-US" dirty="0">
                <a:solidFill>
                  <a:srgbClr val="002060"/>
                </a:solidFill>
              </a:rPr>
              <a:t>Inclusion of 3 hammerhead sharks (Sphyrna </a:t>
            </a:r>
            <a:r>
              <a:rPr lang="en-US" dirty="0" err="1">
                <a:solidFill>
                  <a:srgbClr val="002060"/>
                </a:solidFill>
              </a:rPr>
              <a:t>mokarran</a:t>
            </a:r>
            <a:r>
              <a:rPr lang="en-US" dirty="0">
                <a:solidFill>
                  <a:srgbClr val="002060"/>
                </a:solidFill>
              </a:rPr>
              <a:t>) in Appendix II of the SPAW Protocol </a:t>
            </a:r>
          </a:p>
          <a:p>
            <a:pPr marL="285750" lvl="1" indent="-285750">
              <a:lnSpc>
                <a:spcPct val="90000"/>
              </a:lnSpc>
            </a:pPr>
            <a:endParaRPr lang="fr-FR" dirty="0">
              <a:solidFill>
                <a:srgbClr val="002060"/>
              </a:solidFill>
            </a:endParaRPr>
          </a:p>
          <a:p>
            <a:pPr marL="285750" lvl="1" indent="-285750">
              <a:lnSpc>
                <a:spcPct val="90000"/>
              </a:lnSpc>
            </a:pPr>
            <a:r>
              <a:rPr lang="en-US" dirty="0" err="1">
                <a:solidFill>
                  <a:srgbClr val="002060"/>
                </a:solidFill>
              </a:rPr>
              <a:t>Uplisting</a:t>
            </a:r>
            <a:r>
              <a:rPr lang="en-US" dirty="0">
                <a:solidFill>
                  <a:srgbClr val="002060"/>
                </a:solidFill>
              </a:rPr>
              <a:t> of the Lesser Antillean Iguana (Iguana </a:t>
            </a:r>
            <a:r>
              <a:rPr lang="en-US" dirty="0" err="1">
                <a:solidFill>
                  <a:srgbClr val="002060"/>
                </a:solidFill>
              </a:rPr>
              <a:t>delicatissima</a:t>
            </a:r>
            <a:r>
              <a:rPr lang="en-US" dirty="0">
                <a:solidFill>
                  <a:srgbClr val="002060"/>
                </a:solidFill>
              </a:rPr>
              <a:t>) from Appendix III to Appendix II of the SPAW Protocol </a:t>
            </a:r>
          </a:p>
          <a:p>
            <a:pPr marL="285750" lvl="1" indent="-285750">
              <a:lnSpc>
                <a:spcPct val="90000"/>
              </a:lnSpc>
            </a:pPr>
            <a:endParaRPr lang="fr-FR" dirty="0">
              <a:solidFill>
                <a:srgbClr val="002060"/>
              </a:solidFill>
            </a:endParaRPr>
          </a:p>
          <a:p>
            <a:pPr marL="285750" lvl="1" indent="-285750">
              <a:lnSpc>
                <a:spcPct val="90000"/>
              </a:lnSpc>
            </a:pPr>
            <a:r>
              <a:rPr lang="en-US" dirty="0">
                <a:solidFill>
                  <a:srgbClr val="002060"/>
                </a:solidFill>
              </a:rPr>
              <a:t>Inclusion of the Caribbean reef shark (Carcharhinus </a:t>
            </a:r>
            <a:r>
              <a:rPr lang="en-US" dirty="0" err="1">
                <a:solidFill>
                  <a:srgbClr val="002060"/>
                </a:solidFill>
              </a:rPr>
              <a:t>perezi</a:t>
            </a:r>
            <a:r>
              <a:rPr lang="en-US" dirty="0">
                <a:solidFill>
                  <a:srgbClr val="002060"/>
                </a:solidFill>
              </a:rPr>
              <a:t>) in Appendix III of the SPAW Protocol </a:t>
            </a:r>
          </a:p>
          <a:p>
            <a:pPr marL="285750" lvl="1" indent="-285750">
              <a:lnSpc>
                <a:spcPct val="90000"/>
              </a:lnSpc>
            </a:pPr>
            <a:endParaRPr lang="fr-FR" dirty="0">
              <a:solidFill>
                <a:srgbClr val="002060"/>
              </a:solidFill>
            </a:endParaRPr>
          </a:p>
          <a:p>
            <a:pPr marL="285750" lvl="1" indent="-285750">
              <a:lnSpc>
                <a:spcPct val="90000"/>
              </a:lnSpc>
            </a:pPr>
            <a:r>
              <a:rPr lang="en-US" dirty="0">
                <a:solidFill>
                  <a:srgbClr val="002060"/>
                </a:solidFill>
              </a:rPr>
              <a:t>Inclusion of the Giant manta ray species (Manta </a:t>
            </a:r>
            <a:r>
              <a:rPr lang="en-US" dirty="0" err="1">
                <a:solidFill>
                  <a:srgbClr val="002060"/>
                </a:solidFill>
              </a:rPr>
              <a:t>birostris</a:t>
            </a:r>
            <a:r>
              <a:rPr lang="en-US" dirty="0">
                <a:solidFill>
                  <a:srgbClr val="002060"/>
                </a:solidFill>
              </a:rPr>
              <a:t>) in Appendix II of the SPAW Protocol </a:t>
            </a:r>
          </a:p>
          <a:p>
            <a:endParaRPr lang="fr-FR" dirty="0"/>
          </a:p>
        </p:txBody>
      </p:sp>
      <p:sp>
        <p:nvSpPr>
          <p:cNvPr id="4" name="Espace réservé du contenu 4">
            <a:extLst>
              <a:ext uri="{FF2B5EF4-FFF2-40B4-BE49-F238E27FC236}">
                <a16:creationId xmlns:a16="http://schemas.microsoft.com/office/drawing/2014/main" id="{7E8C7E08-7A77-C38D-2777-D3B2217FDB3E}"/>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854385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B394F5-AAC7-5728-D7B3-1713F6E00ED4}"/>
              </a:ext>
            </a:extLst>
          </p:cNvPr>
          <p:cNvSpPr>
            <a:spLocks noGrp="1"/>
          </p:cNvSpPr>
          <p:nvPr>
            <p:ph type="title"/>
          </p:nvPr>
        </p:nvSpPr>
        <p:spPr>
          <a:xfrm>
            <a:off x="2908474" y="447319"/>
            <a:ext cx="6851975" cy="1325563"/>
          </a:xfrm>
        </p:spPr>
        <p:txBody>
          <a:bodyPr>
            <a:normAutofit fontScale="90000"/>
          </a:bodyPr>
          <a:lstStyle/>
          <a:p>
            <a:r>
              <a:rPr lang="en-US" sz="3100" dirty="0"/>
              <a:t>Inclusion of all Parrot Fishes (Perciformes: </a:t>
            </a:r>
            <a:r>
              <a:rPr lang="en-US" sz="3100" dirty="0" err="1"/>
              <a:t>Scaridae</a:t>
            </a:r>
            <a:r>
              <a:rPr lang="en-US" sz="3100" dirty="0"/>
              <a:t>) in Annex III of the SPAW Protocol </a:t>
            </a:r>
            <a:br>
              <a:rPr lang="fr-FR" dirty="0">
                <a:solidFill>
                  <a:schemeClr val="tx1"/>
                </a:solidFill>
                <a:highlight>
                  <a:srgbClr val="C0C0C0"/>
                </a:highlight>
              </a:rPr>
            </a:br>
            <a:endParaRPr lang="fr-FR" dirty="0"/>
          </a:p>
        </p:txBody>
      </p:sp>
      <p:sp>
        <p:nvSpPr>
          <p:cNvPr id="3" name="Espace réservé du contenu 2">
            <a:extLst>
              <a:ext uri="{FF2B5EF4-FFF2-40B4-BE49-F238E27FC236}">
                <a16:creationId xmlns:a16="http://schemas.microsoft.com/office/drawing/2014/main" id="{74F56C59-515F-7179-FE66-3C4EE98F7178}"/>
              </a:ext>
            </a:extLst>
          </p:cNvPr>
          <p:cNvSpPr>
            <a:spLocks noGrp="1"/>
          </p:cNvSpPr>
          <p:nvPr>
            <p:ph idx="1"/>
          </p:nvPr>
        </p:nvSpPr>
        <p:spPr>
          <a:xfrm>
            <a:off x="2546733" y="1893746"/>
            <a:ext cx="8608856" cy="4351338"/>
          </a:xfrm>
        </p:spPr>
        <p:txBody>
          <a:bodyPr/>
          <a:lstStyle/>
          <a:p>
            <a:pPr marL="285750" lvl="1" indent="-285750">
              <a:lnSpc>
                <a:spcPct val="90000"/>
              </a:lnSpc>
              <a:spcAft>
                <a:spcPts val="600"/>
              </a:spcAft>
              <a:tabLst>
                <a:tab pos="457200" algn="l"/>
              </a:tabLst>
            </a:pPr>
            <a:r>
              <a:rPr lang="en-GB" b="1" dirty="0">
                <a:solidFill>
                  <a:srgbClr val="002060"/>
                </a:solidFill>
              </a:rPr>
              <a:t>All experts </a:t>
            </a:r>
            <a:r>
              <a:rPr lang="en-GB" dirty="0">
                <a:solidFill>
                  <a:srgbClr val="002060"/>
                </a:solidFill>
              </a:rPr>
              <a:t>consider that the proposal follows the requirements of the guidelines.</a:t>
            </a:r>
          </a:p>
          <a:p>
            <a:pPr marL="285750" lvl="1" indent="-285750">
              <a:lnSpc>
                <a:spcPct val="90000"/>
              </a:lnSpc>
              <a:spcAft>
                <a:spcPts val="600"/>
              </a:spcAft>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b="1" dirty="0">
                <a:solidFill>
                  <a:srgbClr val="002060"/>
                </a:solidFill>
              </a:rPr>
              <a:t>All experts </a:t>
            </a:r>
            <a:r>
              <a:rPr lang="en-GB" dirty="0">
                <a:solidFill>
                  <a:srgbClr val="002060"/>
                </a:solidFill>
              </a:rPr>
              <a:t>confirm that the information presented in the proposal supported the inclusion of all parrotfishes in Annex III of the Protocol based on :</a:t>
            </a:r>
          </a:p>
          <a:p>
            <a:pPr marL="742950" lvl="2" indent="-285750">
              <a:lnSpc>
                <a:spcPct val="90000"/>
              </a:lnSpc>
              <a:spcAft>
                <a:spcPts val="600"/>
              </a:spcAft>
              <a:buFont typeface="Arial" panose="020B0604020202020204" pitchFamily="34" charset="0"/>
              <a:buChar char="•"/>
              <a:tabLst>
                <a:tab pos="457200" algn="l"/>
              </a:tabLst>
            </a:pPr>
            <a:r>
              <a:rPr lang="en-GB" dirty="0">
                <a:solidFill>
                  <a:srgbClr val="002060"/>
                </a:solidFill>
              </a:rPr>
              <a:t>the importance of parrotfish to the protection of vulnerable coral reef ecosystems (criterion #10).  </a:t>
            </a:r>
          </a:p>
          <a:p>
            <a:pPr marL="742950" lvl="2" indent="-285750">
              <a:lnSpc>
                <a:spcPct val="90000"/>
              </a:lnSpc>
              <a:spcAft>
                <a:spcPts val="600"/>
              </a:spcAft>
              <a:buFont typeface="Arial" panose="020B0604020202020204" pitchFamily="34" charset="0"/>
              <a:buChar char="•"/>
              <a:tabLst>
                <a:tab pos="457200" algn="l"/>
              </a:tabLst>
            </a:pPr>
            <a:r>
              <a:rPr lang="en-GB" dirty="0">
                <a:solidFill>
                  <a:srgbClr val="002060"/>
                </a:solidFill>
              </a:rPr>
              <a:t>They also point to the success of some national management programs (criterion #3) </a:t>
            </a:r>
          </a:p>
          <a:p>
            <a:pPr marL="742950" lvl="2" indent="-285750">
              <a:lnSpc>
                <a:spcPct val="90000"/>
              </a:lnSpc>
              <a:spcAft>
                <a:spcPts val="600"/>
              </a:spcAft>
              <a:buFont typeface="Arial" panose="020B0604020202020204" pitchFamily="34" charset="0"/>
              <a:buChar char="•"/>
              <a:tabLst>
                <a:tab pos="457200" algn="l"/>
              </a:tabLst>
            </a:pPr>
            <a:r>
              <a:rPr lang="en-GB" dirty="0">
                <a:solidFill>
                  <a:srgbClr val="002060"/>
                </a:solidFill>
              </a:rPr>
              <a:t>and the importance of regional and cooperative efforts to protect and recover the species.</a:t>
            </a:r>
          </a:p>
          <a:p>
            <a:pPr marL="285750" lvl="1" indent="-285750">
              <a:lnSpc>
                <a:spcPct val="90000"/>
              </a:lnSpc>
              <a:spcAft>
                <a:spcPts val="600"/>
              </a:spcAft>
              <a:tabLst>
                <a:tab pos="457200" algn="l"/>
              </a:tabLst>
            </a:pPr>
            <a:endParaRPr lang="en-GB" dirty="0">
              <a:solidFill>
                <a:srgbClr val="002060"/>
              </a:solidFill>
            </a:endParaRPr>
          </a:p>
          <a:p>
            <a:pPr marL="285750" lvl="1" indent="-285750">
              <a:lnSpc>
                <a:spcPct val="90000"/>
              </a:lnSpc>
              <a:spcAft>
                <a:spcPts val="600"/>
              </a:spcAft>
              <a:tabLst>
                <a:tab pos="457200" algn="l"/>
              </a:tabLst>
            </a:pPr>
            <a:r>
              <a:rPr lang="en-GB" b="1" dirty="0">
                <a:solidFill>
                  <a:srgbClr val="002060"/>
                </a:solidFill>
              </a:rPr>
              <a:t>Consensus: </a:t>
            </a:r>
            <a:r>
              <a:rPr lang="en-GB" dirty="0">
                <a:solidFill>
                  <a:srgbClr val="002060"/>
                </a:solidFill>
              </a:rPr>
              <a:t>the group </a:t>
            </a:r>
            <a:r>
              <a:rPr lang="en-GB" b="1" dirty="0">
                <a:solidFill>
                  <a:srgbClr val="002060"/>
                </a:solidFill>
              </a:rPr>
              <a:t>unanimously concludes that all parrotfishes (Perciformes: </a:t>
            </a:r>
            <a:r>
              <a:rPr lang="en-GB" b="1" dirty="0" err="1">
                <a:solidFill>
                  <a:srgbClr val="002060"/>
                </a:solidFill>
              </a:rPr>
              <a:t>Scaridae</a:t>
            </a:r>
            <a:r>
              <a:rPr lang="en-GB" b="1" dirty="0">
                <a:solidFill>
                  <a:srgbClr val="002060"/>
                </a:solidFill>
              </a:rPr>
              <a:t>) meet the criteria for listing in Annex III </a:t>
            </a:r>
            <a:r>
              <a:rPr lang="en-GB" dirty="0">
                <a:solidFill>
                  <a:srgbClr val="002060"/>
                </a:solidFill>
              </a:rPr>
              <a:t>of the Protocol, notably based on the importance of parrotfish to the protection of vulnerable coral reef ecosystems and the importance of regional and cooperative efforts for the protection and recovery of these species</a:t>
            </a:r>
            <a:endParaRPr lang="fr-FR" dirty="0">
              <a:solidFill>
                <a:srgbClr val="002060"/>
              </a:solidFill>
            </a:endParaRPr>
          </a:p>
          <a:p>
            <a:pPr marL="342900" lvl="0" indent="-342900" algn="just">
              <a:lnSpc>
                <a:spcPct val="115000"/>
              </a:lnSpc>
              <a:spcAft>
                <a:spcPts val="600"/>
              </a:spcAft>
              <a:buFont typeface="+mj-lt"/>
              <a:buAutoNum type="arabicPeriod"/>
              <a:tabLst>
                <a:tab pos="457200" algn="l"/>
              </a:tabLst>
            </a:pPr>
            <a:endParaRPr lang="fr-FR" sz="1800" dirty="0">
              <a:effectLst/>
              <a:latin typeface="Liberation Serif" panose="02020603050405020304" pitchFamily="18" charset="0"/>
              <a:ea typeface="Liberation Serif" panose="02020603050405020304" pitchFamily="18" charset="0"/>
              <a:cs typeface="Mangal" panose="02040503050203030202" pitchFamily="18" charset="0"/>
            </a:endParaRPr>
          </a:p>
          <a:p>
            <a:endParaRPr lang="fr-FR" dirty="0"/>
          </a:p>
        </p:txBody>
      </p:sp>
      <p:pic>
        <p:nvPicPr>
          <p:cNvPr id="7" name="image12.jpg">
            <a:extLst>
              <a:ext uri="{FF2B5EF4-FFF2-40B4-BE49-F238E27FC236}">
                <a16:creationId xmlns:a16="http://schemas.microsoft.com/office/drawing/2014/main" id="{6F304FA1-5DE6-A139-E0E7-F26176114752}"/>
              </a:ext>
            </a:extLst>
          </p:cNvPr>
          <p:cNvPicPr>
            <a:picLocks noChangeAspect="1"/>
          </p:cNvPicPr>
          <p:nvPr/>
        </p:nvPicPr>
        <p:blipFill>
          <a:blip r:embed="rId3"/>
          <a:stretch>
            <a:fillRect/>
          </a:stretch>
        </p:blipFill>
        <p:spPr bwMode="auto">
          <a:xfrm>
            <a:off x="9903294" y="59459"/>
            <a:ext cx="2170538" cy="1447667"/>
          </a:xfrm>
          <a:prstGeom prst="rect">
            <a:avLst/>
          </a:prstGeom>
        </p:spPr>
      </p:pic>
      <p:sp>
        <p:nvSpPr>
          <p:cNvPr id="4" name="Espace réservé du contenu 4">
            <a:extLst>
              <a:ext uri="{FF2B5EF4-FFF2-40B4-BE49-F238E27FC236}">
                <a16:creationId xmlns:a16="http://schemas.microsoft.com/office/drawing/2014/main" id="{D37E6B01-BD12-82CA-7251-7504B4712FE9}"/>
              </a:ext>
            </a:extLst>
          </p:cNvPr>
          <p:cNvSpPr txBox="1">
            <a:spLocks/>
          </p:cNvSpPr>
          <p:nvPr/>
        </p:nvSpPr>
        <p:spPr>
          <a:xfrm>
            <a:off x="158154" y="1893746"/>
            <a:ext cx="1677795" cy="2992579"/>
          </a:xfrm>
          <a:prstGeom prst="rect">
            <a:avLst/>
          </a:prstGeom>
        </p:spPr>
        <p:txBody>
          <a:bodyPr vert="horz" lIns="91440" tIns="45720" rIns="91440" bIns="45720" rtlCol="0">
            <a:normAutofit/>
          </a:bodyPr>
          <a:lstStyle>
            <a:lvl1pPr marL="342000" indent="-342000" algn="l" defTabSz="914400" rtl="0" eaLnBrk="1" latinLnBrk="0" hangingPunct="1">
              <a:lnSpc>
                <a:spcPct val="100000"/>
              </a:lnSpc>
              <a:spcBef>
                <a:spcPts val="600"/>
              </a:spcBef>
              <a:buClr>
                <a:schemeClr val="accent3"/>
              </a:buClr>
              <a:buFont typeface="Wingdings 3" panose="05040102010807070707" pitchFamily="18" charset="2"/>
              <a:buChar char=""/>
              <a:defRPr sz="1800" kern="1200">
                <a:solidFill>
                  <a:schemeClr val="accent3"/>
                </a:solidFill>
                <a:latin typeface="+mn-lt"/>
                <a:ea typeface="+mn-ea"/>
                <a:cs typeface="+mn-cs"/>
              </a:defRPr>
            </a:lvl1pPr>
            <a:lvl2pPr marL="685800" indent="-228600" algn="l" defTabSz="914400" rtl="0" eaLnBrk="1" latinLnBrk="0" hangingPunct="1">
              <a:lnSpc>
                <a:spcPct val="100000"/>
              </a:lnSpc>
              <a:spcBef>
                <a:spcPts val="600"/>
              </a:spcBef>
              <a:buFont typeface="Wingdings 3" panose="05040102010807070707" pitchFamily="18" charset="2"/>
              <a:buChar char=""/>
              <a:defRPr sz="16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Font typeface="Wingdings 3" panose="05040102010807070707" pitchFamily="18" charset="2"/>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3" panose="05040102010807070707" pitchFamily="18" charset="2"/>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Wingdings 3" panose="05040102010807070707" pitchFamily="18" charset="2"/>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buFont typeface="+mj-lt"/>
              <a:buAutoNum type="arabicPeriod"/>
            </a:pPr>
            <a:r>
              <a:rPr lang="fr-FR" sz="900" dirty="0">
                <a:solidFill>
                  <a:schemeClr val="bg2">
                    <a:lumMod val="75000"/>
                  </a:schemeClr>
                </a:solidFill>
              </a:rPr>
              <a:t>Background and </a:t>
            </a:r>
            <a:r>
              <a:rPr lang="fr-FR" sz="900" dirty="0" err="1">
                <a:solidFill>
                  <a:schemeClr val="bg2">
                    <a:lumMod val="75000"/>
                  </a:schemeClr>
                </a:solidFill>
              </a:rPr>
              <a:t>terms</a:t>
            </a:r>
            <a:r>
              <a:rPr lang="fr-FR" sz="900" dirty="0">
                <a:solidFill>
                  <a:schemeClr val="bg2">
                    <a:lumMod val="75000"/>
                  </a:schemeClr>
                </a:solidFill>
              </a:rPr>
              <a:t> of </a:t>
            </a:r>
            <a:r>
              <a:rPr lang="fr-FR" sz="900" dirty="0" err="1">
                <a:solidFill>
                  <a:schemeClr val="bg2">
                    <a:lumMod val="75000"/>
                  </a:schemeClr>
                </a:solidFill>
              </a:rPr>
              <a:t>reference</a:t>
            </a:r>
            <a:endParaRPr lang="fr-FR" sz="900" dirty="0">
              <a:solidFill>
                <a:schemeClr val="bg2">
                  <a:lumMod val="75000"/>
                </a:schemeClr>
              </a:solidFill>
            </a:endParaRPr>
          </a:p>
          <a:p>
            <a:pPr marL="228600" indent="-228600">
              <a:buFont typeface="+mj-lt"/>
              <a:buAutoNum type="arabicPeriod"/>
            </a:pPr>
            <a:r>
              <a:rPr lang="fr-FR" sz="900" dirty="0" err="1"/>
              <a:t>species</a:t>
            </a:r>
            <a:r>
              <a:rPr lang="fr-FR" sz="900" dirty="0"/>
              <a:t> </a:t>
            </a:r>
            <a:r>
              <a:rPr lang="fr-FR" sz="900" dirty="0" err="1"/>
              <a:t>proposals</a:t>
            </a:r>
            <a:r>
              <a:rPr lang="fr-FR" sz="900" dirty="0"/>
              <a:t> (7)</a:t>
            </a:r>
          </a:p>
          <a:p>
            <a:pPr marL="228600" indent="-228600">
              <a:buFont typeface="+mj-lt"/>
              <a:buAutoNum type="arabicPeriod"/>
            </a:pPr>
            <a:r>
              <a:rPr lang="fr-FR" sz="900" dirty="0">
                <a:solidFill>
                  <a:schemeClr val="bg2">
                    <a:lumMod val="75000"/>
                  </a:schemeClr>
                </a:solidFill>
              </a:rPr>
              <a:t>Update of the MMAP</a:t>
            </a:r>
          </a:p>
          <a:p>
            <a:pPr marL="228600" indent="-228600">
              <a:buFont typeface="+mj-lt"/>
              <a:buAutoNum type="arabicPeriod"/>
            </a:pPr>
            <a:r>
              <a:rPr lang="en-US" sz="900" dirty="0">
                <a:solidFill>
                  <a:schemeClr val="bg2">
                    <a:lumMod val="75000"/>
                  </a:schemeClr>
                </a:solidFill>
              </a:rPr>
              <a:t>Recommendations for the protection and recovery of Sea turtles </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preventing sawfish extinction</a:t>
            </a:r>
            <a:endParaRPr lang="fr-FR" sz="900" dirty="0">
              <a:solidFill>
                <a:schemeClr val="bg2">
                  <a:lumMod val="75000"/>
                </a:schemeClr>
              </a:solidFill>
            </a:endParaRPr>
          </a:p>
          <a:p>
            <a:pPr marL="228600" indent="-228600">
              <a:buFont typeface="+mj-lt"/>
              <a:buAutoNum type="arabicPeriod"/>
            </a:pPr>
            <a:r>
              <a:rPr lang="en-US" sz="900" dirty="0">
                <a:solidFill>
                  <a:schemeClr val="bg2">
                    <a:lumMod val="75000"/>
                  </a:schemeClr>
                </a:solidFill>
              </a:rPr>
              <a:t>Recommendations for conserving Nassau Grouper</a:t>
            </a:r>
            <a:endParaRPr lang="fr-FR" sz="900" dirty="0">
              <a:solidFill>
                <a:schemeClr val="bg2">
                  <a:lumMod val="75000"/>
                </a:schemeClr>
              </a:solidFill>
            </a:endParaRPr>
          </a:p>
          <a:p>
            <a:endParaRPr lang="fr-FR" sz="1100" dirty="0"/>
          </a:p>
          <a:p>
            <a:endParaRPr lang="fr-FR" sz="1100" dirty="0"/>
          </a:p>
        </p:txBody>
      </p:sp>
    </p:spTree>
    <p:extLst>
      <p:ext uri="{BB962C8B-B14F-4D97-AF65-F5344CB8AC3E}">
        <p14:creationId xmlns:p14="http://schemas.microsoft.com/office/powerpoint/2010/main" val="3979046018"/>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2ACFA87F550418D225E071F542ADA" ma:contentTypeVersion="24" ma:contentTypeDescription="Create a new document." ma:contentTypeScope="" ma:versionID="97a588cdfdf0c8a8cfc5b54a81ef71e5">
  <xsd:schema xmlns:xsd="http://www.w3.org/2001/XMLSchema" xmlns:xs="http://www.w3.org/2001/XMLSchema" xmlns:p="http://schemas.microsoft.com/office/2006/metadata/properties" xmlns:ns2="8bde3967-4b29-49c8-add0-1b77de203898" xmlns:ns3="0f1cb922-524b-4a63-a729-f715e5c73bc5" xmlns:ns4="985ec44e-1bab-4c0b-9df0-6ba128686fc9" targetNamespace="http://schemas.microsoft.com/office/2006/metadata/properties" ma:root="true" ma:fieldsID="e37ccbbf1f07bbfc9badb0c91c640e5d" ns2:_="" ns3:_="" ns4:_="">
    <xsd:import namespace="8bde3967-4b29-49c8-add0-1b77de203898"/>
    <xsd:import namespace="0f1cb922-524b-4a63-a729-f715e5c73bc5"/>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3:Emplacement" minOccurs="0"/>
                <xsd:element ref="ns3:eed4da54-2de3-4f24-ab7f-5cf84a6396d8CountryOrRegion" minOccurs="0"/>
                <xsd:element ref="ns3:eed4da54-2de3-4f24-ab7f-5cf84a6396d8State" minOccurs="0"/>
                <xsd:element ref="ns3:eed4da54-2de3-4f24-ab7f-5cf84a6396d8City" minOccurs="0"/>
                <xsd:element ref="ns3:eed4da54-2de3-4f24-ab7f-5cf84a6396d8PostalCode" minOccurs="0"/>
                <xsd:element ref="ns3:eed4da54-2de3-4f24-ab7f-5cf84a6396d8Street" minOccurs="0"/>
                <xsd:element ref="ns3:eed4da54-2de3-4f24-ab7f-5cf84a6396d8GeoLoc" minOccurs="0"/>
                <xsd:element ref="ns3:eed4da54-2de3-4f24-ab7f-5cf84a6396d8DispName"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de3967-4b29-49c8-add0-1b77de2038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cb922-524b-4a63-a729-f715e5c73bc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Emplacement" ma:index="20" nillable="true" ma:displayName="Emplacement" ma:format="Dropdown" ma:internalName="Emplacement">
      <xsd:simpleType>
        <xsd:restriction base="dms:Unknown"/>
      </xsd:simpleType>
    </xsd:element>
    <xsd:element name="eed4da54-2de3-4f24-ab7f-5cf84a6396d8CountryOrRegion" ma:index="21" nillable="true" ma:displayName="Emplacement : Pays/région" ma:internalName="CountryOrRegion" ma:readOnly="true">
      <xsd:simpleType>
        <xsd:restriction base="dms:Text"/>
      </xsd:simpleType>
    </xsd:element>
    <xsd:element name="eed4da54-2de3-4f24-ab7f-5cf84a6396d8State" ma:index="22" nillable="true" ma:displayName="Emplacement : État" ma:internalName="State" ma:readOnly="true">
      <xsd:simpleType>
        <xsd:restriction base="dms:Text"/>
      </xsd:simpleType>
    </xsd:element>
    <xsd:element name="eed4da54-2de3-4f24-ab7f-5cf84a6396d8City" ma:index="23" nillable="true" ma:displayName="Emplacement : Ville" ma:internalName="City" ma:readOnly="true">
      <xsd:simpleType>
        <xsd:restriction base="dms:Text"/>
      </xsd:simpleType>
    </xsd:element>
    <xsd:element name="eed4da54-2de3-4f24-ab7f-5cf84a6396d8PostalCode" ma:index="24" nillable="true" ma:displayName="Emplacement : Code postal" ma:internalName="PostalCode" ma:readOnly="true">
      <xsd:simpleType>
        <xsd:restriction base="dms:Text"/>
      </xsd:simpleType>
    </xsd:element>
    <xsd:element name="eed4da54-2de3-4f24-ab7f-5cf84a6396d8Street" ma:index="25" nillable="true" ma:displayName="Emplacement : Rue" ma:internalName="Street" ma:readOnly="true">
      <xsd:simpleType>
        <xsd:restriction base="dms:Text"/>
      </xsd:simpleType>
    </xsd:element>
    <xsd:element name="eed4da54-2de3-4f24-ab7f-5cf84a6396d8GeoLoc" ma:index="26" nillable="true" ma:displayName="Emplacement : Coordonnées" ma:internalName="GeoLoc" ma:readOnly="true">
      <xsd:simpleType>
        <xsd:restriction base="dms:Unknown"/>
      </xsd:simpleType>
    </xsd:element>
    <xsd:element name="eed4da54-2de3-4f24-ab7f-5cf84a6396d8DispName" ma:index="27" nillable="true" ma:displayName="Emplacement : nom" ma:internalName="DispName" ma:readOnly="true">
      <xsd:simpleType>
        <xsd:restriction base="dms:Text"/>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31" nillable="true" ma:displayName="Taxonomy Catch All Column" ma:hidden="true" ma:list="{78a33eea-6480-4b67-a40f-8706a958746a}" ma:internalName="TaxCatchAll" ma:showField="CatchAllData" ma:web="8bde3967-4b29-49c8-add0-1b77de2038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1cb922-524b-4a63-a729-f715e5c73bc5">
      <Terms xmlns="http://schemas.microsoft.com/office/infopath/2007/PartnerControls"/>
    </lcf76f155ced4ddcb4097134ff3c332f>
    <TaxCatchAll xmlns="985ec44e-1bab-4c0b-9df0-6ba128686fc9" xsi:nil="true"/>
    <Emplacement xmlns="0f1cb922-524b-4a63-a729-f715e5c73bc5" xsi:nil="true"/>
  </documentManagement>
</p:properties>
</file>

<file path=customXml/itemProps1.xml><?xml version="1.0" encoding="utf-8"?>
<ds:datastoreItem xmlns:ds="http://schemas.openxmlformats.org/officeDocument/2006/customXml" ds:itemID="{C2648176-FEB6-45E2-9A26-68844D6C088A}"/>
</file>

<file path=customXml/itemProps2.xml><?xml version="1.0" encoding="utf-8"?>
<ds:datastoreItem xmlns:ds="http://schemas.openxmlformats.org/officeDocument/2006/customXml" ds:itemID="{3A700D2A-57BC-420F-8775-23B009DF0399}"/>
</file>

<file path=customXml/itemProps3.xml><?xml version="1.0" encoding="utf-8"?>
<ds:datastoreItem xmlns:ds="http://schemas.openxmlformats.org/officeDocument/2006/customXml" ds:itemID="{76EBFC56-47C1-46A6-B5A1-D7CC4FE9E103}"/>
</file>

<file path=docProps/app.xml><?xml version="1.0" encoding="utf-8"?>
<Properties xmlns="http://schemas.openxmlformats.org/officeDocument/2006/extended-properties" xmlns:vt="http://schemas.openxmlformats.org/officeDocument/2006/docPropsVTypes">
  <TotalTime>2499</TotalTime>
  <Words>10684</Words>
  <Application>Microsoft Office PowerPoint</Application>
  <PresentationFormat>Grand écran</PresentationFormat>
  <Paragraphs>536</Paragraphs>
  <Slides>23</Slides>
  <Notes>21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4" baseType="lpstr">
      <vt:lpstr>Arial</vt:lpstr>
      <vt:lpstr>Calibri</vt:lpstr>
      <vt:lpstr>Century Gothic</vt:lpstr>
      <vt:lpstr>Liberation Serif</vt:lpstr>
      <vt:lpstr>Symbol</vt:lpstr>
      <vt:lpstr>Times</vt:lpstr>
      <vt:lpstr>Times New Roman</vt:lpstr>
      <vt:lpstr>Wingdings</vt:lpstr>
      <vt:lpstr>Wingdings 3</vt:lpstr>
      <vt:lpstr>Thème Office</vt:lpstr>
      <vt:lpstr>Image bitmap</vt:lpstr>
      <vt:lpstr>Item 6 : Report of the SPAW STAC Species Working Group </vt:lpstr>
      <vt:lpstr>Provisional agenda</vt:lpstr>
      <vt:lpstr>Working groups</vt:lpstr>
      <vt:lpstr>List of experts </vt:lpstr>
      <vt:lpstr>Tasks defined by STAC 9</vt:lpstr>
      <vt:lpstr>Timeline and general functioning</vt:lpstr>
      <vt:lpstr>Revised criteria for the listing of species in the Annexes of the SPAW Protocol (2014) </vt:lpstr>
      <vt:lpstr>2- species proposals</vt:lpstr>
      <vt:lpstr>Inclusion of all Parrot Fishes (Perciformes: Scaridae) in Annex III of the SPAW Protocol  </vt:lpstr>
      <vt:lpstr> Uplisting of Oceanic whitetip shark (Carcharhinus longimanus) from Annex III to Annex II of the SPAW protocol   </vt:lpstr>
      <vt:lpstr> Uplisting of the whale shark (Rhincodon typus)from Appendix III to Appendix II of the SPAW Protocol    </vt:lpstr>
      <vt:lpstr> Inclusion of 3 hammerhead sharks (Sphyrna mokarran) in Appendix II of the SPAW Protocol     </vt:lpstr>
      <vt:lpstr> Uplisting of the Lesser Antillean Iguana (Iguana delicatissima) from Appendix III to Appendix II of the SPAW Protocol      </vt:lpstr>
      <vt:lpstr> Inclusion of the Caribbean reef shark (Carcharhinus perezi) in Appendix III of the SPAW Protocol       </vt:lpstr>
      <vt:lpstr> Inclusion of the Giant manta ray species (Manta birostris) in Appendix II of the SPAW Protocol        </vt:lpstr>
      <vt:lpstr>Break</vt:lpstr>
      <vt:lpstr>3- Update of the Action Plan for the Conservation of Marine Mammals (MMAP) </vt:lpstr>
      <vt:lpstr>3- Update of the Action Plan for the Conservation of Marine Mammals (MMAP) </vt:lpstr>
      <vt:lpstr>4- Recommendations for the protection and recovery of the Caribbean Sea turtles  </vt:lpstr>
      <vt:lpstr> 5- Recommendations for preventing sawfish extinction in the Wider Caribbean Region  </vt:lpstr>
      <vt:lpstr> 6- Recommendations for conserving Nassau Grouper in the Wider Caribbean Region  </vt:lpstr>
      <vt:lpstr>Feed back from experts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ROSSIN Lucile</dc:creator>
  <cp:lastModifiedBy>CONRUYT Geraldine</cp:lastModifiedBy>
  <cp:revision>70</cp:revision>
  <dcterms:created xsi:type="dcterms:W3CDTF">2023-01-05T17:04:20Z</dcterms:created>
  <dcterms:modified xsi:type="dcterms:W3CDTF">2023-01-29T21:20:28Z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0x010100ACC2ACFA87F550418D225E071F542ADA</vt:lpwstr>
  </property>
</Properties>
</file>